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689" r:id="rId5"/>
  </p:sldMasterIdLst>
  <p:notesMasterIdLst>
    <p:notesMasterId r:id="rId17"/>
  </p:notesMasterIdLst>
  <p:handoutMasterIdLst>
    <p:handoutMasterId r:id="rId18"/>
  </p:handoutMasterIdLst>
  <p:sldIdLst>
    <p:sldId id="281" r:id="rId6"/>
    <p:sldId id="2147380446" r:id="rId7"/>
    <p:sldId id="2147380512" r:id="rId8"/>
    <p:sldId id="2147380510" r:id="rId9"/>
    <p:sldId id="2147380514" r:id="rId10"/>
    <p:sldId id="2147380513" r:id="rId11"/>
    <p:sldId id="2147380517" r:id="rId12"/>
    <p:sldId id="2147380515" r:id="rId13"/>
    <p:sldId id="2147380516" r:id="rId14"/>
    <p:sldId id="2147380518" r:id="rId15"/>
    <p:sldId id="310" r:id="rId16"/>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CBEDFD"/>
    <a:srgbClr val="F3E2E6"/>
    <a:srgbClr val="630019"/>
    <a:srgbClr val="F6ACB6"/>
    <a:srgbClr val="D715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B36942-F4FA-D7BF-CD44-63B247A32E6C}" v="24" dt="2025-02-24T21:38:19.434"/>
    <p1510:client id="{4DF7C721-0C68-00EA-AC1B-ECCA886FEF51}" v="359" dt="2025-02-24T03:22:03.9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11" autoAdjust="0"/>
  </p:normalViewPr>
  <p:slideViewPr>
    <p:cSldViewPr snapToGrid="0">
      <p:cViewPr varScale="1">
        <p:scale>
          <a:sx n="105" d="100"/>
          <a:sy n="105" d="100"/>
        </p:scale>
        <p:origin x="1512"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t>5/03/2025</a:t>
            </a:fld>
            <a:endParaRPr lang="en-AU" dirty="0"/>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t>‹#›</a:t>
            </a:fld>
            <a:endParaRPr lang="en-AU" dirty="0"/>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F825C-382E-4C1A-82AB-BCE4AFD21ABE}" type="datetimeFigureOut">
              <a:rPr lang="en-AU" smtClean="0"/>
              <a:t>5/03/2025</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158C4-A119-4B78-9DE8-A50001BC31DC}" type="slidenum">
              <a:rPr lang="en-AU" smtClean="0"/>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2</a:t>
            </a:fld>
            <a:endParaRPr lang="en-AU" dirty="0"/>
          </a:p>
        </p:txBody>
      </p:sp>
    </p:spTree>
    <p:extLst>
      <p:ext uri="{BB962C8B-B14F-4D97-AF65-F5344CB8AC3E}">
        <p14:creationId xmlns:p14="http://schemas.microsoft.com/office/powerpoint/2010/main" val="3969079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3</a:t>
            </a:fld>
            <a:endParaRPr lang="en-AU" dirty="0"/>
          </a:p>
        </p:txBody>
      </p:sp>
    </p:spTree>
    <p:extLst>
      <p:ext uri="{BB962C8B-B14F-4D97-AF65-F5344CB8AC3E}">
        <p14:creationId xmlns:p14="http://schemas.microsoft.com/office/powerpoint/2010/main" val="158166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4</a:t>
            </a:fld>
            <a:endParaRPr lang="en-AU" dirty="0"/>
          </a:p>
        </p:txBody>
      </p:sp>
    </p:spTree>
    <p:extLst>
      <p:ext uri="{BB962C8B-B14F-4D97-AF65-F5344CB8AC3E}">
        <p14:creationId xmlns:p14="http://schemas.microsoft.com/office/powerpoint/2010/main" val="1075566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5</a:t>
            </a:fld>
            <a:endParaRPr lang="en-AU" dirty="0"/>
          </a:p>
        </p:txBody>
      </p:sp>
    </p:spTree>
    <p:extLst>
      <p:ext uri="{BB962C8B-B14F-4D97-AF65-F5344CB8AC3E}">
        <p14:creationId xmlns:p14="http://schemas.microsoft.com/office/powerpoint/2010/main" val="3462781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6</a:t>
            </a:fld>
            <a:endParaRPr lang="en-AU" dirty="0"/>
          </a:p>
        </p:txBody>
      </p:sp>
    </p:spTree>
    <p:extLst>
      <p:ext uri="{BB962C8B-B14F-4D97-AF65-F5344CB8AC3E}">
        <p14:creationId xmlns:p14="http://schemas.microsoft.com/office/powerpoint/2010/main" val="1659555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7</a:t>
            </a:fld>
            <a:endParaRPr lang="en-AU" dirty="0"/>
          </a:p>
        </p:txBody>
      </p:sp>
    </p:spTree>
    <p:extLst>
      <p:ext uri="{BB962C8B-B14F-4D97-AF65-F5344CB8AC3E}">
        <p14:creationId xmlns:p14="http://schemas.microsoft.com/office/powerpoint/2010/main" val="1695106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8</a:t>
            </a:fld>
            <a:endParaRPr lang="en-AU" dirty="0"/>
          </a:p>
        </p:txBody>
      </p:sp>
    </p:spTree>
    <p:extLst>
      <p:ext uri="{BB962C8B-B14F-4D97-AF65-F5344CB8AC3E}">
        <p14:creationId xmlns:p14="http://schemas.microsoft.com/office/powerpoint/2010/main" val="1653220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9</a:t>
            </a:fld>
            <a:endParaRPr lang="en-AU" dirty="0"/>
          </a:p>
        </p:txBody>
      </p:sp>
    </p:spTree>
    <p:extLst>
      <p:ext uri="{BB962C8B-B14F-4D97-AF65-F5344CB8AC3E}">
        <p14:creationId xmlns:p14="http://schemas.microsoft.com/office/powerpoint/2010/main" val="367719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10</a:t>
            </a:fld>
            <a:endParaRPr lang="en-AU" dirty="0"/>
          </a:p>
        </p:txBody>
      </p:sp>
    </p:spTree>
    <p:extLst>
      <p:ext uri="{BB962C8B-B14F-4D97-AF65-F5344CB8AC3E}">
        <p14:creationId xmlns:p14="http://schemas.microsoft.com/office/powerpoint/2010/main" val="2853640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endParaRPr>
          </a:p>
        </p:txBody>
      </p:sp>
      <p:sp>
        <p:nvSpPr>
          <p:cNvPr id="2" name="Title 1"/>
          <p:cNvSpPr>
            <a:spLocks noGrp="1"/>
          </p:cNvSpPr>
          <p:nvPr>
            <p:ph type="ctrTitle"/>
          </p:nvPr>
        </p:nvSpPr>
        <p:spPr>
          <a:xfrm>
            <a:off x="360000" y="360000"/>
            <a:ext cx="10741897" cy="2387600"/>
          </a:xfrm>
          <a:ln>
            <a:noFill/>
          </a:ln>
        </p:spPr>
        <p:txBody>
          <a:bodyPr anchor="t">
            <a:normAutofit/>
          </a:bodyPr>
          <a:lstStyle>
            <a:lvl1pPr algn="l">
              <a:lnSpc>
                <a:spcPct val="90000"/>
              </a:lnSpc>
              <a:defRPr sz="4800">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600" b="0">
                <a:solidFill>
                  <a:schemeClr val="bg1"/>
                </a:solidFill>
                <a:latin typeface="Public Sans SemiBold" pitchFamily="2" charset="0"/>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p:nvPr>
        </p:nvSpPr>
        <p:spPr>
          <a:xfrm>
            <a:off x="90720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5745600"/>
            <a:ext cx="630000" cy="685525"/>
          </a:xfrm>
          <a:prstGeom prst="rect">
            <a:avLst/>
          </a:prstGeom>
        </p:spPr>
      </p:pic>
    </p:spTree>
    <p:extLst>
      <p:ext uri="{BB962C8B-B14F-4D97-AF65-F5344CB8AC3E}">
        <p14:creationId xmlns:p14="http://schemas.microsoft.com/office/powerpoint/2010/main" val="35685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0000" y="1800000"/>
            <a:ext cx="11473200" cy="4351339"/>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Descriptor</a:t>
            </a:r>
            <a:endParaRPr lang="en-AU" dirty="0"/>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dirty="0"/>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ABACDD-EEA1-4D7E-AF09-D231DF0AC4BA}"/>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2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a:xfrm>
            <a:off x="5220000" y="2340000"/>
            <a:ext cx="6612000" cy="3960000"/>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Descriptor</a:t>
            </a:r>
            <a:endParaRPr lang="en-AU" dirty="0"/>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dirty="0"/>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0"/>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dirty="0"/>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5040000" cy="6858000"/>
          </a:xfrm>
        </p:spPr>
        <p:txBody>
          <a:bodyPr/>
          <a:lstStyle/>
          <a:p>
            <a:r>
              <a:rPr lang="en-US" dirty="0"/>
              <a:t>Click icon to add picture</a:t>
            </a:r>
            <a:endParaRPr lang="en-AU" dirty="0"/>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78588" cy="4185578"/>
          </a:xfrm>
        </p:spPr>
        <p:txBody>
          <a:bodyPr>
            <a:norm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26425"/>
            <a:ext cx="3567113" cy="409575"/>
          </a:xfrm>
        </p:spPr>
        <p:txBody>
          <a:bodyPr anchor="b">
            <a:normAutofit/>
          </a:bodyPr>
          <a:lstStyle>
            <a:lvl1pPr>
              <a:defRPr sz="1200">
                <a:latin typeface="+mn-lt"/>
              </a:defRPr>
            </a:lvl1pPr>
          </a:lstStyle>
          <a:p>
            <a:pPr lvl="0"/>
            <a:r>
              <a:rPr lang="en-US"/>
              <a:t>Image caption</a:t>
            </a:r>
            <a:endParaRPr lang="en-AU"/>
          </a:p>
        </p:txBody>
      </p:sp>
    </p:spTree>
    <p:extLst>
      <p:ext uri="{BB962C8B-B14F-4D97-AF65-F5344CB8AC3E}">
        <p14:creationId xmlns:p14="http://schemas.microsoft.com/office/powerpoint/2010/main" val="889342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0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Descriptor</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37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360000"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2"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solidFill>
                  <a:schemeClr val="bg2"/>
                </a:solidFill>
              </a:defRPr>
            </a:lvl1pPr>
          </a:lstStyle>
          <a:p>
            <a:r>
              <a:rPr lang="en-US" dirty="0"/>
              <a:t>Descriptor</a:t>
            </a:r>
            <a:endParaRPr lang="en-AU"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dirty="0"/>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7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rgbClr val="F3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8136000" y="1748331"/>
            <a:ext cx="3672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Descriptor</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772000"/>
            <a:ext cx="7560000"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49600"/>
            <a:ext cx="7560000" cy="900000"/>
          </a:xfrm>
        </p:spPr>
        <p:txBody>
          <a:bodyPr/>
          <a:lstStyle>
            <a:lvl1pPr>
              <a:defRPr/>
            </a:lvl1pPr>
          </a:lstStyle>
          <a:p>
            <a:pPr lvl="0"/>
            <a:r>
              <a:rPr lang="en-US"/>
              <a:t>Subheading</a:t>
            </a:r>
            <a:endParaRPr lang="en-AU"/>
          </a:p>
        </p:txBody>
      </p:sp>
      <p:pic>
        <p:nvPicPr>
          <p:cNvPr id="12" name="Picture 11">
            <a:extLst>
              <a:ext uri="{FF2B5EF4-FFF2-40B4-BE49-F238E27FC236}">
                <a16:creationId xmlns:a16="http://schemas.microsoft.com/office/drawing/2014/main" id="{2F79FF34-E700-48B3-9129-EB64DD6F1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394264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2"/>
              </a:solidFill>
            </a:endParaRPr>
          </a:p>
        </p:txBody>
      </p:sp>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6" name="Footer Placeholder 5"/>
          <p:cNvSpPr>
            <a:spLocks noGrp="1"/>
          </p:cNvSpPr>
          <p:nvPr>
            <p:ph type="ftr" sz="quarter" idx="11"/>
          </p:nvPr>
        </p:nvSpPr>
        <p:spPr>
          <a:xfrm>
            <a:off x="360000" y="6444000"/>
            <a:ext cx="6720000" cy="252000"/>
          </a:xfrm>
        </p:spPr>
        <p:txBody>
          <a:bodyPr/>
          <a:lstStyle>
            <a:lvl1pPr>
              <a:defRPr>
                <a:solidFill>
                  <a:schemeClr val="bg2"/>
                </a:solidFill>
              </a:defRPr>
            </a:lvl1pPr>
          </a:lstStyle>
          <a:p>
            <a:r>
              <a:rPr lang="en-US" dirty="0"/>
              <a:t>Descriptor</a:t>
            </a:r>
            <a:endParaRPr lang="en-AU" dirty="0"/>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bg2"/>
                </a:solidFill>
              </a:defRPr>
            </a:lvl1pPr>
          </a:lstStyle>
          <a:p>
            <a:fld id="{10A01DC5-1685-4615-8240-15192985C6A2}" type="slidenum">
              <a:rPr lang="en-AU" smtClean="0"/>
              <a:pPr/>
              <a:t>‹#›</a:t>
            </a:fld>
            <a:endParaRPr lang="en-AU" dirty="0"/>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1"/>
            <a:ext cx="8532000" cy="2499670"/>
          </a:xfrm>
        </p:spPr>
        <p:txBody>
          <a:bodyPr numCol="3"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a:solidFill>
                  <a:schemeClr val="bg2"/>
                </a:solidFill>
              </a:defRPr>
            </a:lvl1pPr>
          </a:lstStyle>
          <a:p>
            <a:pPr lvl="0"/>
            <a:r>
              <a:rPr lang="en-US"/>
              <a:t>Subheading</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bg2"/>
                </a:solidFill>
              </a:defRPr>
            </a:lvl1pPr>
          </a:lstStyle>
          <a:p>
            <a:r>
              <a:rPr lang="en-US" dirty="0"/>
              <a:t>Click icon to add picture</a:t>
            </a:r>
            <a:endParaRPr lang="en-AU" dirty="0"/>
          </a:p>
        </p:txBody>
      </p:sp>
      <p:pic>
        <p:nvPicPr>
          <p:cNvPr id="12" name="Picture 11">
            <a:extLst>
              <a:ext uri="{FF2B5EF4-FFF2-40B4-BE49-F238E27FC236}">
                <a16:creationId xmlns:a16="http://schemas.microsoft.com/office/drawing/2014/main" id="{B1FB6CEC-BF4E-4B7E-BF6A-CACDC5381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887899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p>
        </p:txBody>
      </p:sp>
      <p:sp>
        <p:nvSpPr>
          <p:cNvPr id="6" name="Footer Placeholder 5"/>
          <p:cNvSpPr>
            <a:spLocks noGrp="1"/>
          </p:cNvSpPr>
          <p:nvPr>
            <p:ph type="ftr" sz="quarter" idx="11"/>
          </p:nvPr>
        </p:nvSpPr>
        <p:spPr/>
        <p:txBody>
          <a:bodyPr/>
          <a:lstStyle/>
          <a:p>
            <a:r>
              <a:rPr lang="en-US" dirty="0"/>
              <a:t>Descriptor</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6192000" y="1576800"/>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2000"/>
            <a:ext cx="5639998"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749600"/>
            <a:ext cx="2744268" cy="900000"/>
          </a:xfrm>
        </p:spPr>
        <p:txBody>
          <a:bodyPr>
            <a:normAutofit/>
          </a:bodyPr>
          <a:lstStyle>
            <a:lvl1pPr>
              <a:defRPr sz="1000">
                <a:latin typeface="+mn-lt"/>
              </a:defRPr>
            </a:lvl1pPr>
          </a:lstStyle>
          <a:p>
            <a:pPr lvl="0"/>
            <a:r>
              <a:rPr lang="en-US"/>
              <a:t>Caption</a:t>
            </a:r>
            <a:endParaRPr lang="en-AU"/>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userDrawn="1"/>
        </p:nvCxnSpPr>
        <p:spPr>
          <a:xfrm>
            <a:off x="6192000" y="6289476"/>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576800"/>
            <a:ext cx="5976000" cy="4716000"/>
          </a:xfrm>
        </p:spPr>
        <p:txBody>
          <a:bodyPr/>
          <a:lstStyle/>
          <a:p>
            <a:r>
              <a:rPr lang="en-US" dirty="0"/>
              <a:t>Click icon to add picture</a:t>
            </a:r>
            <a:endParaRPr lang="en-AU" dirty="0"/>
          </a:p>
        </p:txBody>
      </p:sp>
    </p:spTree>
    <p:extLst>
      <p:ext uri="{BB962C8B-B14F-4D97-AF65-F5344CB8AC3E}">
        <p14:creationId xmlns:p14="http://schemas.microsoft.com/office/powerpoint/2010/main" val="4225097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2520000" cy="1009652"/>
          </a:xfrm>
        </p:spPr>
        <p:txBody>
          <a:bodyPr>
            <a:normAutofit/>
          </a:bodyPr>
          <a:lstStyle>
            <a:lvl1pPr>
              <a:defRPr sz="1600">
                <a:latin typeface="Public Sans SemiBold" pitchFamily="2" charset="0"/>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dirty="0"/>
              <a:t>Descriptor</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726895"/>
          </a:xfrm>
        </p:spPr>
        <p:txBody>
          <a:bodyPr numCol="1" spcCol="180000"/>
          <a:lstStyle>
            <a:lvl1pPr>
              <a:defRPr sz="3600"/>
            </a:lvl1pPr>
            <a:lvl2pPr>
              <a:defRPr sz="180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73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Lst>
          </p:cNvPr>
          <p:cNvSpPr/>
          <p:nvPr userDrawn="1"/>
        </p:nvSpPr>
        <p:spPr>
          <a:xfrm>
            <a:off x="0" y="1602000"/>
            <a:ext cx="12192000" cy="52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359999" y="360000"/>
            <a:ext cx="7560000" cy="1009652"/>
          </a:xfrm>
        </p:spPr>
        <p:txBody>
          <a:bodyPr numCol="2" spcCol="180000">
            <a:normAutofit/>
          </a:bodyPr>
          <a:lstStyle>
            <a:lvl1pPr>
              <a:defRPr sz="1800">
                <a:latin typeface="+mj-lt"/>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dirty="0"/>
              <a:t>Descriptor</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cxnSp>
        <p:nvCxnSpPr>
          <p:cNvPr id="9" name="Straight Connector 8">
            <a:extLst>
              <a:ext uri="{FF2B5EF4-FFF2-40B4-BE49-F238E27FC236}">
                <a16:creationId xmlns:a16="http://schemas.microsoft.com/office/drawing/2014/main" id="{9F21707E-ED45-4C2A-9328-C747C8E2B09F}"/>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611825"/>
            <a:ext cx="8478000" cy="4688175"/>
          </a:xfrm>
        </p:spPr>
        <p:txBody>
          <a:bodyPr/>
          <a:lstStyle/>
          <a:p>
            <a:r>
              <a:rPr lang="en-US" dirty="0"/>
              <a:t>Click icon to add picture</a:t>
            </a:r>
            <a:endParaRPr lang="en-AU" dirty="0"/>
          </a:p>
        </p:txBody>
      </p:sp>
    </p:spTree>
    <p:extLst>
      <p:ext uri="{BB962C8B-B14F-4D97-AF65-F5344CB8AC3E}">
        <p14:creationId xmlns:p14="http://schemas.microsoft.com/office/powerpoint/2010/main" val="1848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1" y="0"/>
            <a:ext cx="3060000" cy="6858000"/>
          </a:xfrm>
        </p:spPr>
        <p:txBody>
          <a:bodyPr/>
          <a:lstStyle/>
          <a:p>
            <a:r>
              <a:rPr lang="en-US" dirty="0"/>
              <a:t>Click icon to add picture</a:t>
            </a:r>
            <a:endParaRPr lang="en-AU" dirty="0"/>
          </a:p>
        </p:txBody>
      </p:sp>
      <p:sp>
        <p:nvSpPr>
          <p:cNvPr id="4" name="Rectangle 3">
            <a:extLst>
              <a:ext uri="{FF2B5EF4-FFF2-40B4-BE49-F238E27FC236}">
                <a16:creationId xmlns:a16="http://schemas.microsoft.com/office/drawing/2014/main" id="{E57A2D9F-61E4-43DD-AEE4-7DB03212C80F}"/>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SemiBold" pitchFamily="2" charset="0"/>
            </a:endParaRPr>
          </a:p>
        </p:txBody>
      </p:sp>
      <p:sp>
        <p:nvSpPr>
          <p:cNvPr id="2" name="Title 1"/>
          <p:cNvSpPr>
            <a:spLocks noGrp="1"/>
          </p:cNvSpPr>
          <p:nvPr>
            <p:ph type="ctrTitle" hasCustomPrompt="1"/>
          </p:nvPr>
        </p:nvSpPr>
        <p:spPr>
          <a:xfrm>
            <a:off x="3599998" y="359999"/>
            <a:ext cx="6964836" cy="2917763"/>
          </a:xfrm>
          <a:ln>
            <a:noFill/>
          </a:ln>
        </p:spPr>
        <p:txBody>
          <a:bodyPr anchor="t">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9" y="4403188"/>
            <a:ext cx="5135997" cy="1176813"/>
          </a:xfrm>
        </p:spPr>
        <p:txBody>
          <a:bodyPr anchor="b">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00000" y="5940000"/>
            <a:ext cx="3600000" cy="558001"/>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7864834" y="5781821"/>
            <a:ext cx="2700000" cy="744977"/>
          </a:xfrm>
        </p:spPr>
        <p:txBody>
          <a:bodyPr anchor="b">
            <a:noAutofit/>
          </a:bodyPr>
          <a:lstStyle>
            <a:lvl1pPr algn="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3456000" y="388136"/>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1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box with 4 quadra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userDrawn="1"/>
        </p:nvSpPr>
        <p:spPr>
          <a:xfrm>
            <a:off x="0" y="1584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dirty="0"/>
              <a:t>Descriptor</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728000"/>
            <a:ext cx="2736000" cy="44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728788"/>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120295"/>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8" name="Straight Connector 17">
            <a:extLst>
              <a:ext uri="{FF2B5EF4-FFF2-40B4-BE49-F238E27FC236}">
                <a16:creationId xmlns:a16="http://schemas.microsoft.com/office/drawing/2014/main" id="{DE5F3C85-5357-43EC-A1C1-36604BBB1AF2}"/>
              </a:ext>
            </a:extLst>
          </p:cNvPr>
          <p:cNvCxnSpPr/>
          <p:nvPr userDrawn="1"/>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userDrawn="1"/>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userDrawn="1"/>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userDrawn="1"/>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103123"/>
            <a:ext cx="2520000"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103123"/>
            <a:ext cx="3269692"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286788"/>
            <a:ext cx="900000" cy="900000"/>
          </a:xfrm>
        </p:spPr>
        <p:txBody>
          <a:bodyPr/>
          <a:lstStyle/>
          <a:p>
            <a:r>
              <a:rPr lang="en-US" dirty="0"/>
              <a:t>Click icon to add picture</a:t>
            </a:r>
            <a:endParaRPr lang="en-AU" dirty="0"/>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678295"/>
            <a:ext cx="900000" cy="900000"/>
          </a:xfrm>
        </p:spPr>
        <p:txBody>
          <a:bodyPr/>
          <a:lstStyle/>
          <a:p>
            <a:r>
              <a:rPr lang="en-US" dirty="0"/>
              <a:t>Click icon to add picture</a:t>
            </a:r>
            <a:endParaRPr lang="en-AU" dirty="0"/>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728788"/>
            <a:ext cx="2520000"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728788"/>
            <a:ext cx="3303177"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Tree>
    <p:extLst>
      <p:ext uri="{BB962C8B-B14F-4D97-AF65-F5344CB8AC3E}">
        <p14:creationId xmlns:p14="http://schemas.microsoft.com/office/powerpoint/2010/main" val="309136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531360" cy="100965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7127999" y="1728000"/>
            <a:ext cx="4679995" cy="22216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4093697"/>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Descriptor</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728788"/>
            <a:ext cx="6229350" cy="4536000"/>
          </a:xfrm>
        </p:spPr>
        <p:txBody>
          <a:bodyPr/>
          <a:lstStyle/>
          <a:p>
            <a:r>
              <a:rPr lang="en-US" dirty="0"/>
              <a:t>Click icon to add picture</a:t>
            </a:r>
            <a:endParaRPr lang="en-AU" dirty="0"/>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73999"/>
            <a:ext cx="4703999" cy="180000"/>
          </a:xfrm>
        </p:spPr>
        <p:txBody>
          <a:bodyPr>
            <a:normAutofit/>
          </a:bodyPr>
          <a:lstStyle>
            <a:lvl1pPr>
              <a:defRPr sz="1000">
                <a:latin typeface="+mn-lt"/>
              </a:defRPr>
            </a:lvl1pPr>
          </a:lstStyle>
          <a:p>
            <a:pPr lvl="0"/>
            <a:r>
              <a:rPr lang="en-US"/>
              <a:t>Figure</a:t>
            </a:r>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9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720000" cy="1009652"/>
          </a:xfrm>
        </p:spPr>
        <p:txBody>
          <a:bodyPr/>
          <a:lstStyle>
            <a:lvl1pPr>
              <a:defRPr>
                <a:solidFill>
                  <a:schemeClr val="bg2"/>
                </a:solidFill>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dirty="0"/>
              <a:t>Descriptor</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54163"/>
            <a:ext cx="7560000" cy="3938587"/>
          </a:xfrm>
        </p:spPr>
        <p:txBody>
          <a:bodyPr/>
          <a:lstStyle/>
          <a:p>
            <a:r>
              <a:rPr lang="en-US" dirty="0"/>
              <a:t>Click icon to add chart</a:t>
            </a:r>
            <a:endParaRPr lang="en-AU" dirty="0"/>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330000"/>
            <a:ext cx="2716213" cy="2162750"/>
          </a:xfrm>
        </p:spPr>
        <p:txBody>
          <a:bodyPr/>
          <a:lstStyle/>
          <a:p>
            <a:r>
              <a:rPr lang="en-US" dirty="0"/>
              <a:t>Click icon to add chart</a:t>
            </a:r>
            <a:endParaRPr lang="en-AU" dirty="0"/>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7688"/>
            <a:ext cx="7560000"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9123533" y="5627688"/>
            <a:ext cx="2716213"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12596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9"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8000"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Descriptor</a:t>
            </a:r>
            <a:endParaRPr lang="en-AU" dirty="0"/>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dirty="0"/>
          </a:p>
        </p:txBody>
      </p:sp>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cxnSp>
        <p:nvCxnSpPr>
          <p:cNvPr id="12" name="Straight Connector 11">
            <a:extLst>
              <a:ext uri="{FF2B5EF4-FFF2-40B4-BE49-F238E27FC236}">
                <a16:creationId xmlns:a16="http://schemas.microsoft.com/office/drawing/2014/main" id="{E70612CD-1BF1-42B5-8546-A674A0B86640}"/>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276FF-A829-4228-B12D-1EEE42C2AB11}"/>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56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Descriptor</a:t>
            </a:r>
            <a:endParaRPr lang="en-AU" dirty="0"/>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1966851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Descriptor</a:t>
            </a:r>
            <a:endParaRPr lang="en-AU" dirty="0"/>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3039702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4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dirty="0">
              <a:solidFill>
                <a:schemeClr val="bg1"/>
              </a:solidFill>
            </a:endParaRPr>
          </a:p>
        </p:txBody>
      </p:sp>
      <p:sp>
        <p:nvSpPr>
          <p:cNvPr id="12" name="Title 1">
            <a:extLst>
              <a:ext uri="{FF2B5EF4-FFF2-40B4-BE49-F238E27FC236}">
                <a16:creationId xmlns:a16="http://schemas.microsoft.com/office/drawing/2014/main" id="{BC68BAF8-335C-4258-8970-34792D0D6F9A}"/>
              </a:ext>
            </a:extLst>
          </p:cNvPr>
          <p:cNvSpPr>
            <a:spLocks noGrp="1"/>
          </p:cNvSpPr>
          <p:nvPr>
            <p:ph type="ctrTitle" hasCustomPrompt="1"/>
          </p:nvPr>
        </p:nvSpPr>
        <p:spPr>
          <a:xfrm>
            <a:off x="359999" y="360001"/>
            <a:ext cx="11448001" cy="1349740"/>
          </a:xfrm>
          <a:ln>
            <a:noFill/>
          </a:ln>
        </p:spPr>
        <p:txBody>
          <a:bodyPr anchor="t">
            <a:noAutofit/>
          </a:bodyPr>
          <a:lstStyle>
            <a:lvl1pPr algn="l">
              <a:lnSpc>
                <a:spcPct val="90000"/>
              </a:lnSpc>
              <a:defRPr sz="4800">
                <a:solidFill>
                  <a:schemeClr val="bg1"/>
                </a:solidFill>
              </a:defRPr>
            </a:lvl1pPr>
          </a:lstStyle>
          <a:p>
            <a:r>
              <a:rPr lang="en-AU" noProof="0"/>
              <a:t>Click to edit presentation title</a:t>
            </a:r>
          </a:p>
        </p:txBody>
      </p:sp>
      <p:cxnSp>
        <p:nvCxnSpPr>
          <p:cNvPr id="17" name="Straight Connector 16">
            <a:extLst>
              <a:ext uri="{FF2B5EF4-FFF2-40B4-BE49-F238E27FC236}">
                <a16:creationId xmlns:a16="http://schemas.microsoft.com/office/drawing/2014/main" id="{135775FC-5688-48DB-BC37-D315FF46AFC9}"/>
              </a:ext>
              <a:ext uri="{C183D7F6-B498-43B3-948B-1728B52AA6E4}">
                <adec:decorative xmlns:adec="http://schemas.microsoft.com/office/drawing/2017/decorative" val="1"/>
              </a:ext>
            </a:extLst>
          </p:cNvPr>
          <p:cNvCxnSpPr>
            <a:cxnSpLocks/>
          </p:cNvCxnSpPr>
          <p:nvPr userDrawn="1"/>
        </p:nvCxnSpPr>
        <p:spPr>
          <a:xfrm>
            <a:off x="360000" y="23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4">
            <a:extLst>
              <a:ext uri="{FF2B5EF4-FFF2-40B4-BE49-F238E27FC236}">
                <a16:creationId xmlns:a16="http://schemas.microsoft.com/office/drawing/2014/main" id="{08BF7407-D084-495E-9244-24241CFB7D88}"/>
              </a:ext>
            </a:extLst>
          </p:cNvPr>
          <p:cNvSpPr>
            <a:spLocks noGrp="1"/>
          </p:cNvSpPr>
          <p:nvPr>
            <p:ph type="body" sz="quarter" idx="14" hasCustomPrompt="1"/>
          </p:nvPr>
        </p:nvSpPr>
        <p:spPr>
          <a:xfrm>
            <a:off x="359999" y="2448000"/>
            <a:ext cx="8531999" cy="790835"/>
          </a:xfrm>
        </p:spPr>
        <p:txBody>
          <a:bodyPr>
            <a:noAutofit/>
          </a:bodyPr>
          <a:lstStyle>
            <a:lvl1pPr>
              <a:lnSpc>
                <a:spcPct val="100000"/>
              </a:lnSpc>
              <a:spcAft>
                <a:spcPts val="0"/>
              </a:spcAft>
              <a:defRPr sz="1800" b="0">
                <a:solidFill>
                  <a:schemeClr val="bg1"/>
                </a:solidFill>
                <a:latin typeface="Public Sans SemiBold" pitchFamily="2" charset="0"/>
              </a:defRPr>
            </a:lvl1pPr>
            <a:lvl2pPr>
              <a:lnSpc>
                <a:spcPct val="100000"/>
              </a:lnSpc>
              <a:spcAft>
                <a:spcPts val="0"/>
              </a:spcAft>
              <a:defRPr sz="1800" b="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Click to edit presentation subtitle</a:t>
            </a:r>
          </a:p>
          <a:p>
            <a:pPr lvl="1"/>
            <a:r>
              <a:rPr lang="en-AU" noProof="0"/>
              <a:t>Date Month Year</a:t>
            </a:r>
          </a:p>
        </p:txBody>
      </p:sp>
      <p:cxnSp>
        <p:nvCxnSpPr>
          <p:cNvPr id="20" name="Straight Connector 19">
            <a:extLst>
              <a:ext uri="{FF2B5EF4-FFF2-40B4-BE49-F238E27FC236}">
                <a16:creationId xmlns:a16="http://schemas.microsoft.com/office/drawing/2014/main" id="{266BD58B-B38C-4744-B38D-8569C0941831}"/>
              </a:ext>
              <a:ext uri="{C183D7F6-B498-43B3-948B-1728B52AA6E4}">
                <adec:decorative xmlns:adec="http://schemas.microsoft.com/office/drawing/2017/decorative" val="1"/>
              </a:ext>
            </a:extLst>
          </p:cNvPr>
          <p:cNvCxnSpPr>
            <a:cxnSpLocks/>
          </p:cNvCxnSpPr>
          <p:nvPr userDrawn="1"/>
        </p:nvCxnSpPr>
        <p:spPr>
          <a:xfrm>
            <a:off x="9072000" y="2304000"/>
            <a:ext cx="2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E1C27BB4-5285-4407-B0C8-6E513FF2F53B}"/>
              </a:ext>
            </a:extLst>
          </p:cNvPr>
          <p:cNvSpPr>
            <a:spLocks noGrp="1"/>
          </p:cNvSpPr>
          <p:nvPr>
            <p:ph type="body" sz="quarter" idx="13" hasCustomPrompt="1"/>
          </p:nvPr>
        </p:nvSpPr>
        <p:spPr>
          <a:xfrm>
            <a:off x="9072000" y="2448000"/>
            <a:ext cx="2736000" cy="790835"/>
          </a:xfrm>
        </p:spPr>
        <p:txBody>
          <a:bodyPr>
            <a:noAutofit/>
          </a:bodyPr>
          <a:lstStyle>
            <a:lvl1pPr>
              <a:spcAft>
                <a:spcPts val="0"/>
              </a:spcAft>
              <a:defRPr sz="1800" b="0">
                <a:solidFill>
                  <a:schemeClr val="bg1"/>
                </a:solidFill>
                <a:latin typeface="Public Sans SemiBold" pitchFamily="2" charset="0"/>
              </a:defRPr>
            </a:lvl1pPr>
            <a:lvl2pPr>
              <a:spcAft>
                <a:spcPts val="0"/>
              </a:spcAft>
              <a:defRPr sz="1800" b="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Presenter name</a:t>
            </a:r>
          </a:p>
          <a:p>
            <a:pPr lvl="1"/>
            <a:r>
              <a:rPr lang="en-AU" noProof="0"/>
              <a:t>Presenter title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4032000"/>
            <a:ext cx="12192001" cy="11144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dirty="0">
              <a:solidFill>
                <a:schemeClr val="accent3"/>
              </a:solidFill>
            </a:endParaRPr>
          </a:p>
        </p:txBody>
      </p:sp>
      <p:sp>
        <p:nvSpPr>
          <p:cNvPr id="24" name="Text Placeholder 14">
            <a:extLst>
              <a:ext uri="{FF2B5EF4-FFF2-40B4-BE49-F238E27FC236}">
                <a16:creationId xmlns:a16="http://schemas.microsoft.com/office/drawing/2014/main" id="{CBB58239-EFE3-4428-B99A-7DBA40344012}"/>
              </a:ext>
            </a:extLst>
          </p:cNvPr>
          <p:cNvSpPr>
            <a:spLocks noGrp="1"/>
          </p:cNvSpPr>
          <p:nvPr>
            <p:ph type="body" sz="quarter" idx="15" hasCustomPrompt="1"/>
          </p:nvPr>
        </p:nvSpPr>
        <p:spPr>
          <a:xfrm>
            <a:off x="359999" y="5747125"/>
            <a:ext cx="8531999" cy="684000"/>
          </a:xfrm>
        </p:spPr>
        <p:txBody>
          <a:bodyPr anchor="b" anchorCtr="0">
            <a:noAutofit/>
          </a:bodyPr>
          <a:lstStyle>
            <a:lvl1pPr>
              <a:spcAft>
                <a:spcPts val="0"/>
              </a:spcAft>
              <a:defRPr sz="1200" b="0">
                <a:solidFill>
                  <a:schemeClr val="accent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Descriptor</a:t>
            </a:r>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5745600"/>
            <a:ext cx="630000" cy="685525"/>
          </a:xfrm>
          <a:prstGeom prst="rect">
            <a:avLst/>
          </a:prstGeom>
        </p:spPr>
      </p:pic>
    </p:spTree>
    <p:extLst>
      <p:ext uri="{BB962C8B-B14F-4D97-AF65-F5344CB8AC3E}">
        <p14:creationId xmlns:p14="http://schemas.microsoft.com/office/powerpoint/2010/main" val="2836152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SW Gov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163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7919999" y="0"/>
            <a:ext cx="2651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5040000" y="0"/>
            <a:ext cx="2880000" cy="6858000"/>
          </a:xfrm>
        </p:spPr>
        <p:txBody>
          <a:bodyPr/>
          <a:lstStyle/>
          <a:p>
            <a:r>
              <a:rPr lang="en-US" dirty="0"/>
              <a:t>Click icon to add picture</a:t>
            </a:r>
            <a:endParaRPr lang="en-AU" dirty="0"/>
          </a:p>
        </p:txBody>
      </p:sp>
      <p:sp>
        <p:nvSpPr>
          <p:cNvPr id="4" name="Rectangle 3">
            <a:extLst>
              <a:ext uri="{FF2B5EF4-FFF2-40B4-BE49-F238E27FC236}">
                <a16:creationId xmlns:a16="http://schemas.microsoft.com/office/drawing/2014/main" id="{E57A2D9F-61E4-43DD-AEE4-7DB03212C80F}"/>
              </a:ext>
            </a:extLst>
          </p:cNvPr>
          <p:cNvSpPr/>
          <p:nvPr userDrawn="1"/>
        </p:nvSpPr>
        <p:spPr>
          <a:xfrm>
            <a:off x="0" y="0"/>
            <a:ext cx="50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SemiBold" pitchFamily="2" charset="0"/>
            </a:endParaRPr>
          </a:p>
        </p:txBody>
      </p:sp>
      <p:sp>
        <p:nvSpPr>
          <p:cNvPr id="2" name="Title 1"/>
          <p:cNvSpPr>
            <a:spLocks noGrp="1"/>
          </p:cNvSpPr>
          <p:nvPr>
            <p:ph type="ctrTitle" hasCustomPrompt="1"/>
          </p:nvPr>
        </p:nvSpPr>
        <p:spPr>
          <a:xfrm>
            <a:off x="360001"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8100000" y="3924000"/>
            <a:ext cx="2338228" cy="1062997"/>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360000" y="359999"/>
            <a:ext cx="4500000" cy="512197"/>
          </a:xfrm>
          <a:prstGeom prst="rect">
            <a:avLst/>
          </a:prstGeom>
        </p:spPr>
        <p:txBody>
          <a:bodyPr vert="horz" lIns="0" tIns="0" rIns="0" bIns="0" rtlCol="0" anchor="t"/>
          <a:lstStyle>
            <a:lvl1pPr algn="l">
              <a:defRPr sz="1200">
                <a:solidFill>
                  <a:schemeClr val="bg1"/>
                </a:solidFill>
                <a:latin typeface="Public Sans SemiBold" pitchFamily="2" charset="0"/>
              </a:defRPr>
            </a:lvl1pPr>
          </a:lstStyle>
          <a:p>
            <a:r>
              <a:rPr lang="en-US" dirty="0"/>
              <a:t>Descriptor</a:t>
            </a:r>
            <a:endParaRPr lang="en-AU" dirty="0"/>
          </a:p>
        </p:txBody>
      </p:sp>
    </p:spTree>
    <p:extLst>
      <p:ext uri="{BB962C8B-B14F-4D97-AF65-F5344CB8AC3E}">
        <p14:creationId xmlns:p14="http://schemas.microsoft.com/office/powerpoint/2010/main" val="345813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712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7112926" y="0"/>
            <a:ext cx="3708000" cy="6858000"/>
          </a:xfrm>
        </p:spPr>
        <p:txBody>
          <a:bodyPr/>
          <a:lstStyle/>
          <a:p>
            <a:r>
              <a:rPr lang="en-US" dirty="0"/>
              <a:t>Click icon to add picture</a:t>
            </a:r>
            <a:endParaRPr lang="en-AU" dirty="0"/>
          </a:p>
        </p:txBody>
      </p:sp>
      <p:sp>
        <p:nvSpPr>
          <p:cNvPr id="2" name="Title 1"/>
          <p:cNvSpPr>
            <a:spLocks noGrp="1"/>
          </p:cNvSpPr>
          <p:nvPr>
            <p:ph type="ctrTitle" hasCustomPrompt="1"/>
          </p:nvPr>
        </p:nvSpPr>
        <p:spPr>
          <a:xfrm>
            <a:off x="540000"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5220000" y="3960000"/>
            <a:ext cx="1892926" cy="1176813"/>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54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540000" y="359999"/>
            <a:ext cx="4500000" cy="512197"/>
          </a:xfrm>
          <a:prstGeom prst="rect">
            <a:avLst/>
          </a:prstGeom>
        </p:spPr>
        <p:txBody>
          <a:bodyPr vert="horz" lIns="0" tIns="0" rIns="0" bIns="0" rtlCol="0" anchor="t"/>
          <a:lstStyle>
            <a:lvl1pPr algn="l">
              <a:defRPr sz="1200">
                <a:solidFill>
                  <a:schemeClr val="bg1"/>
                </a:solidFill>
                <a:latin typeface="Public Sans SemiBold" pitchFamily="2" charset="0"/>
              </a:defRPr>
            </a:lvl1pPr>
          </a:lstStyle>
          <a:p>
            <a:r>
              <a:rPr lang="en-US" dirty="0"/>
              <a:t>Descriptor</a:t>
            </a:r>
            <a:endParaRPr lang="en-AU" dirty="0"/>
          </a:p>
        </p:txBody>
      </p:sp>
      <p:cxnSp>
        <p:nvCxnSpPr>
          <p:cNvPr id="12" name="Straight Connector 11">
            <a:extLst>
              <a:ext uri="{FF2B5EF4-FFF2-40B4-BE49-F238E27FC236}">
                <a16:creationId xmlns:a16="http://schemas.microsoft.com/office/drawing/2014/main" id="{3283C022-C11C-47A8-B2C6-38BBC7F57777}"/>
              </a:ext>
            </a:extLst>
          </p:cNvPr>
          <p:cNvCxnSpPr>
            <a:cxnSpLocks/>
          </p:cNvCxnSpPr>
          <p:nvPr userDrawn="1"/>
        </p:nvCxnSpPr>
        <p:spPr>
          <a:xfrm>
            <a:off x="360000" y="360000"/>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414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12" name="Rectangle 11">
            <a:extLst>
              <a:ext uri="{FF2B5EF4-FFF2-40B4-BE49-F238E27FC236}">
                <a16:creationId xmlns:a16="http://schemas.microsoft.com/office/drawing/2014/main" id="{106A6961-24E6-4839-AA27-A340B1809347}"/>
              </a:ext>
            </a:extLst>
          </p:cNvPr>
          <p:cNvSpPr/>
          <p:nvPr userDrawn="1"/>
        </p:nvSpPr>
        <p:spPr>
          <a:xfrm>
            <a:off x="-1" y="0"/>
            <a:ext cx="12192001" cy="156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1566000"/>
            <a:ext cx="12192001"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rmAutofit/>
          </a:bodyPr>
          <a:lstStyle>
            <a:lvl1pPr algn="l">
              <a:lnSpc>
                <a:spcPct val="90000"/>
              </a:lnSpc>
              <a:defRPr sz="4800">
                <a:solidFill>
                  <a:schemeClr val="bg1"/>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1"/>
                </a:solidFill>
                <a:latin typeface="Public Sans SemiBold" pitchFamily="2" charset="0"/>
              </a:defRPr>
            </a:lvl1pPr>
          </a:lstStyle>
          <a:p>
            <a:r>
              <a:rPr lang="en-US" dirty="0"/>
              <a:t>Descriptor</a:t>
            </a:r>
            <a:endParaRPr lang="en-AU" dirty="0"/>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bg1"/>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10" name="Picture 9" descr="NSW Government logo">
            <a:extLst>
              <a:ext uri="{FF2B5EF4-FFF2-40B4-BE49-F238E27FC236}">
                <a16:creationId xmlns:a16="http://schemas.microsoft.com/office/drawing/2014/main" id="{4614E832-4BCC-4853-BB8C-E93D74BE52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282873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104000"/>
            <a:ext cx="10242886" cy="1009606"/>
          </a:xfrm>
          <a:ln>
            <a:noFill/>
          </a:ln>
        </p:spPr>
        <p:txBody>
          <a:bodyPr anchor="t">
            <a:normAutofit/>
          </a:bodyPr>
          <a:lstStyle>
            <a:lvl1pPr algn="l">
              <a:lnSpc>
                <a:spcPct val="90000"/>
              </a:lnSpc>
              <a:defRPr sz="4800">
                <a:solidFill>
                  <a:schemeClr val="bg2"/>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652000"/>
            <a:ext cx="10242886" cy="523717"/>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dirty="0"/>
              <a:t>Descriptor</a:t>
            </a:r>
            <a:endParaRPr lang="en-AU" dirty="0"/>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360000"/>
            <a:ext cx="2778613" cy="2786400"/>
          </a:xfrm>
        </p:spPr>
        <p:txBody>
          <a:bodyPr anchor="t">
            <a:noAutofit/>
          </a:bodyPr>
          <a:lstStyle>
            <a:lvl1pPr algn="l">
              <a:lnSpc>
                <a:spcPct val="80000"/>
              </a:lnSpc>
              <a:spcAft>
                <a:spcPts val="0"/>
              </a:spcAft>
              <a:defRPr sz="19000">
                <a:solidFill>
                  <a:schemeClr val="bg2"/>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NSW Government logo">
            <a:extLst>
              <a:ext uri="{FF2B5EF4-FFF2-40B4-BE49-F238E27FC236}">
                <a16:creationId xmlns:a16="http://schemas.microsoft.com/office/drawing/2014/main" id="{27C4C535-7E4B-4B48-BCD8-F680CCDFEE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144384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userDrawn="1"/>
        </p:nvSpPr>
        <p:spPr>
          <a:xfrm>
            <a:off x="0" y="1602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5" name="Footer Placeholder 4"/>
          <p:cNvSpPr>
            <a:spLocks noGrp="1"/>
          </p:cNvSpPr>
          <p:nvPr>
            <p:ph type="ftr" sz="quarter" idx="11"/>
          </p:nvPr>
        </p:nvSpPr>
        <p:spPr>
          <a:xfrm>
            <a:off x="360000" y="6444000"/>
            <a:ext cx="6720000" cy="252000"/>
          </a:xfrm>
        </p:spPr>
        <p:txBody>
          <a:bodyPr/>
          <a:lstStyle/>
          <a:p>
            <a:r>
              <a:rPr lang="en-US" dirty="0"/>
              <a:t>Descriptor</a:t>
            </a:r>
            <a:endParaRPr lang="en-AU" dirty="0"/>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dirty="0"/>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800001"/>
            <a:ext cx="11447462" cy="4409998"/>
          </a:xfrm>
        </p:spPr>
        <p:txBody>
          <a:bodyPr/>
          <a:lstStyle/>
          <a:p>
            <a:r>
              <a:rPr lang="en-US" dirty="0"/>
              <a:t>Click icon to add table</a:t>
            </a:r>
            <a:endParaRPr lang="en-AU" dirty="0"/>
          </a:p>
        </p:txBody>
      </p:sp>
    </p:spTree>
    <p:extLst>
      <p:ext uri="{BB962C8B-B14F-4D97-AF65-F5344CB8AC3E}">
        <p14:creationId xmlns:p14="http://schemas.microsoft.com/office/powerpoint/2010/main" val="356517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5" name="Footer Placeholder 4"/>
          <p:cNvSpPr>
            <a:spLocks noGrp="1"/>
          </p:cNvSpPr>
          <p:nvPr>
            <p:ph type="ftr" sz="quarter" idx="11"/>
          </p:nvPr>
        </p:nvSpPr>
        <p:spPr/>
        <p:txBody>
          <a:bodyPr/>
          <a:lstStyle/>
          <a:p>
            <a:r>
              <a:rPr lang="en-US" dirty="0"/>
              <a:t>Descriptor</a:t>
            </a:r>
            <a:endParaRPr lang="en-AU" dirty="0"/>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dirty="0"/>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620000"/>
            <a:ext cx="11447462" cy="4500000"/>
          </a:xfrm>
        </p:spPr>
        <p:txBody>
          <a:bodyPr/>
          <a:lstStyle/>
          <a:p>
            <a:r>
              <a:rPr lang="en-US" dirty="0"/>
              <a:t>Click icon to add table</a:t>
            </a:r>
            <a:endParaRPr lang="en-AU" dirty="0"/>
          </a:p>
        </p:txBody>
      </p:sp>
    </p:spTree>
    <p:extLst>
      <p:ext uri="{BB962C8B-B14F-4D97-AF65-F5344CB8AC3E}">
        <p14:creationId xmlns:p14="http://schemas.microsoft.com/office/powerpoint/2010/main" val="2505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Descriptor</a:t>
            </a:r>
            <a:endParaRPr lang="en-AU" dirty="0"/>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dirty="0"/>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076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60000" y="6444000"/>
            <a:ext cx="6720000" cy="252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dirty="0"/>
              <a:t>Descriptor</a:t>
            </a:r>
            <a:endParaRPr lang="en-AU" dirty="0"/>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dirty="0"/>
          </a:p>
        </p:txBody>
      </p:sp>
      <p:pic>
        <p:nvPicPr>
          <p:cNvPr id="11" name="Picture 10">
            <a:extLst>
              <a:ext uri="{FF2B5EF4-FFF2-40B4-BE49-F238E27FC236}">
                <a16:creationId xmlns:a16="http://schemas.microsoft.com/office/drawing/2014/main" id="{95497C0B-0C24-4334-9150-A2D01FE29EBB}"/>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8" r:id="rId3"/>
    <p:sldLayoutId id="2147483671" r:id="rId4"/>
    <p:sldLayoutId id="2147483673" r:id="rId5"/>
    <p:sldLayoutId id="2147483674" r:id="rId6"/>
    <p:sldLayoutId id="2147483675" r:id="rId7"/>
    <p:sldLayoutId id="2147483676" r:id="rId8"/>
    <p:sldLayoutId id="2147483662" r:id="rId9"/>
    <p:sldLayoutId id="2147483672" r:id="rId10"/>
    <p:sldLayoutId id="2147483677" r:id="rId11"/>
    <p:sldLayoutId id="2147483678" r:id="rId12"/>
    <p:sldLayoutId id="2147483664" r:id="rId13"/>
    <p:sldLayoutId id="2147483684" r:id="rId14"/>
    <p:sldLayoutId id="2147483679" r:id="rId15"/>
    <p:sldLayoutId id="2147483687" r:id="rId16"/>
    <p:sldLayoutId id="2147483680" r:id="rId17"/>
    <p:sldLayoutId id="2147483681" r:id="rId18"/>
    <p:sldLayoutId id="2147483682" r:id="rId19"/>
    <p:sldLayoutId id="2147483683" r:id="rId20"/>
    <p:sldLayoutId id="2147483685" r:id="rId21"/>
    <p:sldLayoutId id="2147483686" r:id="rId22"/>
    <p:sldLayoutId id="2147483665" r:id="rId23"/>
    <p:sldLayoutId id="2147483666" r:id="rId24"/>
    <p:sldLayoutId id="2147483667" r:id="rId25"/>
    <p:sldLayoutId id="2147483688" r:id="rId26"/>
  </p:sldLayoutIdLst>
  <p:hf hdr="0" dt="0"/>
  <p:txStyles>
    <p:titleStyle>
      <a:lvl1pPr algn="l" defTabSz="914377"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NSW Government logo">
            <a:extLst>
              <a:ext uri="{FF2B5EF4-FFF2-40B4-BE49-F238E27FC236}">
                <a16:creationId xmlns:a16="http://schemas.microsoft.com/office/drawing/2014/main" id="{C03B3BBA-B5A3-4BE5-B8CA-01F7529EBF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50837" y="2401500"/>
            <a:ext cx="1890326" cy="2055000"/>
          </a:xfrm>
          <a:prstGeom prst="rect">
            <a:avLst/>
          </a:prstGeom>
        </p:spPr>
      </p:pic>
    </p:spTree>
    <p:extLst>
      <p:ext uri="{BB962C8B-B14F-4D97-AF65-F5344CB8AC3E}">
        <p14:creationId xmlns:p14="http://schemas.microsoft.com/office/powerpoint/2010/main" val="2986205156"/>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8" Type="http://schemas.openxmlformats.org/officeDocument/2006/relationships/hyperlink" Target="https://www.olg.nsw.gov.au/wp-content/uploads/2025/02/NSW-Pet-Registry_-Banner_600x200_01_01.png" TargetMode="External"/><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hyperlink" Target="https://www.olg.nsw.gov.au/wp-content/uploads/2025/02/NSW-Pet-Registry_-Banner_600x200_01_03.png" TargetMode="External"/><Relationship Id="rId4" Type="http://schemas.openxmlformats.org/officeDocument/2006/relationships/image" Target="../media/image7.svg"/><Relationship Id="rId9" Type="http://schemas.openxmlformats.org/officeDocument/2006/relationships/hyperlink" Target="https://www.olg.nsw.gov.au/wp-content/uploads/2025/02/NSW-Pet-Registry_Banner_600x200_01_02.pn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hyperlink" Target="mailto:petregupgrade@olg.nsw.gov.au"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view.officeapps.live.com/op/view.aspx?src=https%3A%2F%2Fwww.olg.nsw.gov.au%2Fwp-content%2Fuploads%2F2025%2F02%2FNSW-Digital-Pet-Registry_2025-website-copy.docx&amp;wdOrigin=BROWSELINK"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hyperlink" Target="https://www.petregistry.olg.nsw.gov.au/registration-and-permit-fees/forms" TargetMode="External"/><Relationship Id="rId3" Type="http://schemas.openxmlformats.org/officeDocument/2006/relationships/hyperlink" Target="https://www.petregistry.olg.nsw.gov.au/owners/get-started-nsw-pet-registry" TargetMode="External"/><Relationship Id="rId7" Type="http://schemas.openxmlformats.org/officeDocument/2006/relationships/hyperlink" Target="https://www.petregistry.olg.nsw.gov.au/pet-control"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hyperlink" Target="https://petregistry.olg.nsw.gov.au/registration-and-permit-fees" TargetMode="External"/><Relationship Id="rId11" Type="http://schemas.openxmlformats.org/officeDocument/2006/relationships/image" Target="../media/image9.png"/><Relationship Id="rId5" Type="http://schemas.openxmlformats.org/officeDocument/2006/relationships/hyperlink" Target="https://www.petregistry.olg.nsw.gov.au/breeders" TargetMode="External"/><Relationship Id="rId10" Type="http://schemas.openxmlformats.org/officeDocument/2006/relationships/image" Target="../media/image8.png"/><Relationship Id="rId4" Type="http://schemas.openxmlformats.org/officeDocument/2006/relationships/hyperlink" Target="https://www.petregistry.olg.nsw.gov.au/owners" TargetMode="External"/><Relationship Id="rId9" Type="http://schemas.openxmlformats.org/officeDocument/2006/relationships/hyperlink" Target="http://www.petregistry.olg.nsw.gov.a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oleObject" Target="../embeddings/oleObject1.bin"/><Relationship Id="rId5" Type="http://schemas.openxmlformats.org/officeDocument/2006/relationships/hyperlink" Target="https://www.olg.nsw.gov.au/wp-content/uploads/2025/02/2025-NSW-Digital-Pet-Registry-factsheet.pdf" TargetMode="Externa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hyperlink" Target="https://www.olg.nsw.gov.au/wp-content/uploads/2025/02/NSW-Pet-Registry_Social-Tile-OLG_1080x1350_01_02.png" TargetMode="External"/><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hyperlink" Target="https://www.olg.nsw.gov.au/wp-content/uploads/2025/02/NSW-Pet-Registry_Social-Tile-OLG_1080x1350_01_01-1.png"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4.jpeg"/><Relationship Id="rId11" Type="http://schemas.openxmlformats.org/officeDocument/2006/relationships/hyperlink" Target="https://www.olg.nsw.gov.au/wp-content/uploads/2025/02/NSW-Pet-Registry_Social-Tile-OLG_800x800_02_02.png" TargetMode="External"/><Relationship Id="rId5" Type="http://schemas.openxmlformats.org/officeDocument/2006/relationships/image" Target="../media/image13.png"/><Relationship Id="rId10" Type="http://schemas.openxmlformats.org/officeDocument/2006/relationships/hyperlink" Target="https://www.olg.nsw.gov.au/wp-content/uploads/2025/02/NSW-Pet-Registry_Social-Tile-OLG_800x800_02_03.png" TargetMode="External"/><Relationship Id="rId4" Type="http://schemas.openxmlformats.org/officeDocument/2006/relationships/image" Target="../media/image12.png"/><Relationship Id="rId9" Type="http://schemas.openxmlformats.org/officeDocument/2006/relationships/hyperlink" Target="https://www.olg.nsw.gov.au/wp-content/uploads/2025/02/NSW-Pet-Registry_Social-Tile-OLG_800x800_02_01.png" TargetMode="External"/><Relationship Id="rId14" Type="http://schemas.openxmlformats.org/officeDocument/2006/relationships/hyperlink" Target="https://www.olg.nsw.gov.au/wp-content/uploads/2025/02/NSW-Pet-Registry_Social-Tile-OLG_1080x1350_01_03.pn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hyperlink" Target="https://www.olg.nsw.gov.au/wp-content/uploads/2025/02/NSW-Pet-Registry_Social-Tile-OLG_1080x1350_01_05.png" TargetMode="External"/><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hyperlink" Target="https://www.olg.nsw.gov.au/wp-content/uploads/2025/02/NSW-Pet-Registry_Social-Tile-OLG_1080x1350_01_04.png" TargetMode="Externa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0.jpeg"/><Relationship Id="rId11" Type="http://schemas.openxmlformats.org/officeDocument/2006/relationships/hyperlink" Target="https://www.olg.nsw.gov.au/wp-content/uploads/2025/02/NSW-Pet-Registry_Social-Tile-OLG_800x800_02_05.png" TargetMode="External"/><Relationship Id="rId5" Type="http://schemas.openxmlformats.org/officeDocument/2006/relationships/image" Target="../media/image19.png"/><Relationship Id="rId10" Type="http://schemas.openxmlformats.org/officeDocument/2006/relationships/hyperlink" Target="https://www.olg.nsw.gov.au/wp-content/uploads/2025/02/NSW-Pet-Registry_Social-Tile-OLG_800x800_02_06.png" TargetMode="External"/><Relationship Id="rId4" Type="http://schemas.openxmlformats.org/officeDocument/2006/relationships/image" Target="../media/image18.png"/><Relationship Id="rId9" Type="http://schemas.openxmlformats.org/officeDocument/2006/relationships/hyperlink" Target="https://www.olg.nsw.gov.au/wp-content/uploads/2025/02/NSW-Pet-Registry_Social-Tile-OLG_800x800_02_04.png" TargetMode="External"/><Relationship Id="rId14" Type="http://schemas.openxmlformats.org/officeDocument/2006/relationships/hyperlink" Target="https://www.olg.nsw.gov.au/wp-content/uploads/2025/02/NSW-Pet-Registry_Social-Tile-OLG_1080x1350_01_06.pn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5.png"/><Relationship Id="rId12" Type="http://schemas.openxmlformats.org/officeDocument/2006/relationships/hyperlink" Target="https://www.olg.nsw.gov.au/wp-content/uploads/2025/02/NSW-Pet-Registry_Leaderboard_728x90_02_01.png"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4.png"/><Relationship Id="rId11" Type="http://schemas.openxmlformats.org/officeDocument/2006/relationships/hyperlink" Target="https://www.olg.nsw.gov.au/wp-content/uploads/2025/02/NSW-Pet-Registry_Leaderboard_728x90_02_02.png" TargetMode="External"/><Relationship Id="rId5" Type="http://schemas.openxmlformats.org/officeDocument/2006/relationships/image" Target="../media/image23.png"/><Relationship Id="rId10" Type="http://schemas.openxmlformats.org/officeDocument/2006/relationships/hyperlink" Target="https://www.olg.nsw.gov.au/wp-content/uploads/2025/02/NSW-Pet-Registry_Leaderboard_320x50_01_02.png" TargetMode="External"/><Relationship Id="rId4" Type="http://schemas.openxmlformats.org/officeDocument/2006/relationships/image" Target="../media/image7.svg"/><Relationship Id="rId9" Type="http://schemas.openxmlformats.org/officeDocument/2006/relationships/hyperlink" Target="https://www.olg.nsw.gov.au/wp-content/uploads/2025/02/NSW-Pet-Registry_Leaderboard_320x50_01_01.png"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olg.nsw.gov.au/wp-content/uploads/2025/02/NSW-Pet-Registry_MREC_300x250_02_01.png" TargetMode="External"/><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hyperlink" Target="https://www.olg.nsw.gov.au/wp-content/uploads/2025/02/NSW-Pet-Registry_MREC_300x250_02_03.png" TargetMode="External"/><Relationship Id="rId4" Type="http://schemas.openxmlformats.org/officeDocument/2006/relationships/image" Target="../media/image7.svg"/><Relationship Id="rId9" Type="http://schemas.openxmlformats.org/officeDocument/2006/relationships/hyperlink" Target="https://www.olg.nsw.gov.au/wp-content/uploads/2025/02/NSW-Pet-Registry_MREC_300x250_02_02.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66C0CE-5149-4272-B098-4336C71D7260}"/>
              </a:ext>
            </a:extLst>
          </p:cNvPr>
          <p:cNvSpPr>
            <a:spLocks noGrp="1"/>
          </p:cNvSpPr>
          <p:nvPr>
            <p:ph type="ctrTitle"/>
          </p:nvPr>
        </p:nvSpPr>
        <p:spPr/>
        <p:txBody>
          <a:bodyPr/>
          <a:lstStyle/>
          <a:p>
            <a:r>
              <a:rPr lang="en-AU" sz="4600" dirty="0"/>
              <a:t>NSW Digital Pet Registry</a:t>
            </a:r>
            <a:r>
              <a:rPr lang="en-AU" dirty="0"/>
              <a:t> </a:t>
            </a:r>
            <a:br>
              <a:rPr lang="en-AU" dirty="0"/>
            </a:br>
            <a:br>
              <a:rPr lang="en-AU" dirty="0"/>
            </a:br>
            <a:endParaRPr lang="en-AU" sz="4000" dirty="0"/>
          </a:p>
        </p:txBody>
      </p:sp>
      <p:sp>
        <p:nvSpPr>
          <p:cNvPr id="8" name="Text Placeholder 7">
            <a:extLst>
              <a:ext uri="{FF2B5EF4-FFF2-40B4-BE49-F238E27FC236}">
                <a16:creationId xmlns:a16="http://schemas.microsoft.com/office/drawing/2014/main" id="{881CCA3B-A8A6-4A95-B503-94DF0571123B}"/>
              </a:ext>
            </a:extLst>
          </p:cNvPr>
          <p:cNvSpPr>
            <a:spLocks noGrp="1"/>
          </p:cNvSpPr>
          <p:nvPr>
            <p:ph type="body" sz="quarter" idx="14"/>
          </p:nvPr>
        </p:nvSpPr>
        <p:spPr/>
        <p:txBody>
          <a:bodyPr/>
          <a:lstStyle/>
          <a:p>
            <a:pPr lvl="0"/>
            <a:r>
              <a:rPr lang="en-US" dirty="0"/>
              <a:t>Communication toolkit for stakeholders</a:t>
            </a:r>
          </a:p>
        </p:txBody>
      </p:sp>
      <p:sp>
        <p:nvSpPr>
          <p:cNvPr id="7" name="Text Placeholder 6">
            <a:extLst>
              <a:ext uri="{FF2B5EF4-FFF2-40B4-BE49-F238E27FC236}">
                <a16:creationId xmlns:a16="http://schemas.microsoft.com/office/drawing/2014/main" id="{D7305D3D-BC2C-4397-8263-41EAA05A979F}"/>
              </a:ext>
            </a:extLst>
          </p:cNvPr>
          <p:cNvSpPr>
            <a:spLocks noGrp="1"/>
          </p:cNvSpPr>
          <p:nvPr>
            <p:ph type="body" sz="quarter" idx="13"/>
          </p:nvPr>
        </p:nvSpPr>
        <p:spPr/>
        <p:txBody>
          <a:bodyPr vert="horz" lIns="0" tIns="0" rIns="0" bIns="0" rtlCol="0" anchor="t">
            <a:noAutofit/>
          </a:bodyPr>
          <a:lstStyle/>
          <a:p>
            <a:r>
              <a:rPr lang="en-US" dirty="0">
                <a:latin typeface="Public Sans SemiBold"/>
              </a:rPr>
              <a:t>February 2025</a:t>
            </a:r>
          </a:p>
        </p:txBody>
      </p:sp>
      <p:sp>
        <p:nvSpPr>
          <p:cNvPr id="4" name="Text Placeholder 3">
            <a:extLst>
              <a:ext uri="{FF2B5EF4-FFF2-40B4-BE49-F238E27FC236}">
                <a16:creationId xmlns:a16="http://schemas.microsoft.com/office/drawing/2014/main" id="{165D6EC8-A1FE-BD61-CE55-54AE001BE84A}"/>
              </a:ext>
            </a:extLst>
          </p:cNvPr>
          <p:cNvSpPr>
            <a:spLocks noGrp="1"/>
          </p:cNvSpPr>
          <p:nvPr>
            <p:ph type="body" sz="quarter" idx="15"/>
          </p:nvPr>
        </p:nvSpPr>
        <p:spPr/>
        <p:txBody>
          <a:bodyPr/>
          <a:lstStyle/>
          <a:p>
            <a:r>
              <a:rPr lang="en-AU" dirty="0"/>
              <a:t>Department of Planning, Housing and Infrastructure – Office of Local Government</a:t>
            </a:r>
          </a:p>
        </p:txBody>
      </p:sp>
    </p:spTree>
    <p:extLst>
      <p:ext uri="{BB962C8B-B14F-4D97-AF65-F5344CB8AC3E}">
        <p14:creationId xmlns:p14="http://schemas.microsoft.com/office/powerpoint/2010/main" val="33473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8A7F6A18-D6D2-0C8E-6C3E-2917417D0AAB}"/>
              </a:ext>
            </a:extLst>
          </p:cNvPr>
          <p:cNvSpPr>
            <a:spLocks noGrp="1"/>
          </p:cNvSpPr>
          <p:nvPr>
            <p:ph type="title"/>
          </p:nvPr>
        </p:nvSpPr>
        <p:spPr>
          <a:xfrm>
            <a:off x="360000" y="360000"/>
            <a:ext cx="10080000" cy="618124"/>
          </a:xfrm>
        </p:spPr>
        <p:txBody>
          <a:bodyPr>
            <a:normAutofit/>
          </a:bodyPr>
          <a:lstStyle/>
          <a:p>
            <a:r>
              <a:rPr lang="en-AU" dirty="0">
                <a:latin typeface="Public Sans ExtraLight" pitchFamily="2" charset="0"/>
              </a:rPr>
              <a:t>600x200 banners </a:t>
            </a:r>
          </a:p>
        </p:txBody>
      </p:sp>
      <p:cxnSp>
        <p:nvCxnSpPr>
          <p:cNvPr id="7" name="Straight Connector 6">
            <a:extLst>
              <a:ext uri="{FF2B5EF4-FFF2-40B4-BE49-F238E27FC236}">
                <a16:creationId xmlns:a16="http://schemas.microsoft.com/office/drawing/2014/main" id="{1697EAB7-A946-F809-AA8B-E16C867DD16A}"/>
              </a:ext>
            </a:extLst>
          </p:cNvPr>
          <p:cNvCxnSpPr/>
          <p:nvPr/>
        </p:nvCxnSpPr>
        <p:spPr>
          <a:xfrm>
            <a:off x="360000" y="1308775"/>
            <a:ext cx="11361662" cy="0"/>
          </a:xfrm>
          <a:prstGeom prst="line">
            <a:avLst/>
          </a:prstGeom>
        </p:spPr>
        <p:style>
          <a:lnRef idx="1">
            <a:schemeClr val="dk1"/>
          </a:lnRef>
          <a:fillRef idx="0">
            <a:schemeClr val="dk1"/>
          </a:fillRef>
          <a:effectRef idx="0">
            <a:schemeClr val="dk1"/>
          </a:effectRef>
          <a:fontRef idx="minor">
            <a:schemeClr val="tx1"/>
          </a:fontRef>
        </p:style>
      </p:cxnSp>
      <p:pic>
        <p:nvPicPr>
          <p:cNvPr id="12" name="Graphic 11" descr="Download outline">
            <a:extLst>
              <a:ext uri="{FF2B5EF4-FFF2-40B4-BE49-F238E27FC236}">
                <a16:creationId xmlns:a16="http://schemas.microsoft.com/office/drawing/2014/main" id="{803A5BBA-1939-41F6-EEF1-15333E71CD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69880" y="3832811"/>
            <a:ext cx="914400" cy="914400"/>
          </a:xfrm>
          <a:prstGeom prst="rect">
            <a:avLst/>
          </a:prstGeom>
        </p:spPr>
      </p:pic>
      <p:pic>
        <p:nvPicPr>
          <p:cNvPr id="4" name="Picture 3" descr="A person with curly hair and a blue background&#10;&#10;Description automatically generated">
            <a:extLst>
              <a:ext uri="{FF2B5EF4-FFF2-40B4-BE49-F238E27FC236}">
                <a16:creationId xmlns:a16="http://schemas.microsoft.com/office/drawing/2014/main" id="{43BC8FFC-AB65-872B-75BB-BB3211A210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536" y="1815931"/>
            <a:ext cx="5583712" cy="1862726"/>
          </a:xfrm>
          <a:prstGeom prst="rect">
            <a:avLst/>
          </a:prstGeom>
        </p:spPr>
      </p:pic>
      <p:pic>
        <p:nvPicPr>
          <p:cNvPr id="6" name="Picture 5" descr="A person sitting at a table&#10;&#10;Description automatically generated">
            <a:extLst>
              <a:ext uri="{FF2B5EF4-FFF2-40B4-BE49-F238E27FC236}">
                <a16:creationId xmlns:a16="http://schemas.microsoft.com/office/drawing/2014/main" id="{4C511109-2B13-423B-0607-2D398C0D8C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380" y="4427821"/>
            <a:ext cx="5505091" cy="1836498"/>
          </a:xfrm>
          <a:prstGeom prst="rect">
            <a:avLst/>
          </a:prstGeom>
        </p:spPr>
      </p:pic>
      <p:pic>
        <p:nvPicPr>
          <p:cNvPr id="11" name="Picture 10" descr="A person with long hair and a blue background&#10;&#10;Description automatically generated">
            <a:extLst>
              <a:ext uri="{FF2B5EF4-FFF2-40B4-BE49-F238E27FC236}">
                <a16:creationId xmlns:a16="http://schemas.microsoft.com/office/drawing/2014/main" id="{FF6B358B-C0A3-E848-15F6-7B4D1F7EB5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9690" y="1818770"/>
            <a:ext cx="5440436" cy="1814929"/>
          </a:xfrm>
          <a:prstGeom prst="rect">
            <a:avLst/>
          </a:prstGeom>
        </p:spPr>
      </p:pic>
      <p:sp>
        <p:nvSpPr>
          <p:cNvPr id="2" name="Rectangle 1">
            <a:extLst>
              <a:ext uri="{FF2B5EF4-FFF2-40B4-BE49-F238E27FC236}">
                <a16:creationId xmlns:a16="http://schemas.microsoft.com/office/drawing/2014/main" id="{1A9D5F2C-3E29-B263-5EB0-2568715E07D7}"/>
              </a:ext>
            </a:extLst>
          </p:cNvPr>
          <p:cNvSpPr/>
          <p:nvPr/>
        </p:nvSpPr>
        <p:spPr>
          <a:xfrm>
            <a:off x="459404" y="3679648"/>
            <a:ext cx="1619783" cy="330933"/>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000" dirty="0">
                <a:hlinkClick r:id="rId8"/>
              </a:rPr>
              <a:t>Banner- OLG_600x200_01_01</a:t>
            </a:r>
            <a:endParaRPr lang="en-AU" sz="1000" dirty="0"/>
          </a:p>
        </p:txBody>
      </p:sp>
      <p:sp>
        <p:nvSpPr>
          <p:cNvPr id="5" name="TextBox 4">
            <a:extLst>
              <a:ext uri="{FF2B5EF4-FFF2-40B4-BE49-F238E27FC236}">
                <a16:creationId xmlns:a16="http://schemas.microsoft.com/office/drawing/2014/main" id="{DB1CD24A-496D-B86E-834D-B305DCD144DA}"/>
              </a:ext>
            </a:extLst>
          </p:cNvPr>
          <p:cNvSpPr txBox="1"/>
          <p:nvPr/>
        </p:nvSpPr>
        <p:spPr>
          <a:xfrm>
            <a:off x="6282647" y="3637053"/>
            <a:ext cx="17072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hlinkClick r:id="rId9"/>
              </a:rPr>
              <a:t>Banner-OLG_600x200_01_02</a:t>
            </a:r>
            <a:endParaRPr lang="en-US" sz="1000"/>
          </a:p>
        </p:txBody>
      </p:sp>
      <p:sp>
        <p:nvSpPr>
          <p:cNvPr id="8" name="TextBox 7">
            <a:extLst>
              <a:ext uri="{FF2B5EF4-FFF2-40B4-BE49-F238E27FC236}">
                <a16:creationId xmlns:a16="http://schemas.microsoft.com/office/drawing/2014/main" id="{C7253979-02B5-BAA3-1D2F-0FD52AD0A224}"/>
              </a:ext>
            </a:extLst>
          </p:cNvPr>
          <p:cNvSpPr txBox="1"/>
          <p:nvPr/>
        </p:nvSpPr>
        <p:spPr>
          <a:xfrm>
            <a:off x="460624" y="6265524"/>
            <a:ext cx="17072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hlinkClick r:id="rId10"/>
              </a:rPr>
              <a:t>Banner-OLG_600x200_01_03</a:t>
            </a:r>
            <a:endParaRPr lang="en-US" sz="1000"/>
          </a:p>
        </p:txBody>
      </p:sp>
    </p:spTree>
    <p:extLst>
      <p:ext uri="{BB962C8B-B14F-4D97-AF65-F5344CB8AC3E}">
        <p14:creationId xmlns:p14="http://schemas.microsoft.com/office/powerpoint/2010/main" val="3585442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54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DA4DC8-CB80-36BA-3CCA-14465CEA9FE8}"/>
              </a:ext>
            </a:extLst>
          </p:cNvPr>
          <p:cNvSpPr/>
          <p:nvPr/>
        </p:nvSpPr>
        <p:spPr>
          <a:xfrm>
            <a:off x="6684586" y="1713860"/>
            <a:ext cx="4855773" cy="399134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30" name="Title 29">
            <a:extLst>
              <a:ext uri="{FF2B5EF4-FFF2-40B4-BE49-F238E27FC236}">
                <a16:creationId xmlns:a16="http://schemas.microsoft.com/office/drawing/2014/main" id="{8A7F6A18-D6D2-0C8E-6C3E-2917417D0AAB}"/>
              </a:ext>
            </a:extLst>
          </p:cNvPr>
          <p:cNvSpPr>
            <a:spLocks noGrp="1"/>
          </p:cNvSpPr>
          <p:nvPr>
            <p:ph type="title"/>
          </p:nvPr>
        </p:nvSpPr>
        <p:spPr>
          <a:xfrm>
            <a:off x="360000" y="360000"/>
            <a:ext cx="10080000" cy="618124"/>
          </a:xfrm>
        </p:spPr>
        <p:txBody>
          <a:bodyPr>
            <a:normAutofit/>
          </a:bodyPr>
          <a:lstStyle/>
          <a:p>
            <a:r>
              <a:rPr lang="en-AU" dirty="0">
                <a:latin typeface="Public Sans ExtraLight" pitchFamily="2" charset="0"/>
              </a:rPr>
              <a:t>Purpose of this toolkit</a:t>
            </a:r>
          </a:p>
        </p:txBody>
      </p:sp>
      <p:sp>
        <p:nvSpPr>
          <p:cNvPr id="9" name="Content Placeholder 8">
            <a:extLst>
              <a:ext uri="{FF2B5EF4-FFF2-40B4-BE49-F238E27FC236}">
                <a16:creationId xmlns:a16="http://schemas.microsoft.com/office/drawing/2014/main" id="{0521B6C4-7817-471F-A2CC-3E0EB7905C4D}"/>
              </a:ext>
            </a:extLst>
          </p:cNvPr>
          <p:cNvSpPr>
            <a:spLocks noGrp="1"/>
          </p:cNvSpPr>
          <p:nvPr>
            <p:ph idx="4294967295"/>
          </p:nvPr>
        </p:nvSpPr>
        <p:spPr>
          <a:xfrm>
            <a:off x="478245" y="1718681"/>
            <a:ext cx="5736000" cy="3074035"/>
          </a:xfrm>
          <a:noFill/>
        </p:spPr>
        <p:txBody>
          <a:bodyPr vert="horz" lIns="0" tIns="0" rIns="0" bIns="0" rtlCol="0" anchor="t">
            <a:noAutofit/>
          </a:bodyPr>
          <a:lstStyle/>
          <a:p>
            <a:pPr>
              <a:spcBef>
                <a:spcPts val="600"/>
              </a:spcBef>
              <a:spcAft>
                <a:spcPts val="600"/>
              </a:spcAft>
            </a:pPr>
            <a:endParaRPr lang="en-AU" sz="1200" dirty="0">
              <a:latin typeface="Public Sans Light"/>
            </a:endParaRPr>
          </a:p>
          <a:p>
            <a:r>
              <a:rPr lang="en-AU" sz="1800" dirty="0">
                <a:latin typeface="Public Sans Light"/>
              </a:rPr>
              <a:t>The NSW Digital Pet Registry has been enhanced so pet owners can pay registration, update their pet’s details, and more, online, without having to visit their local council. </a:t>
            </a:r>
          </a:p>
          <a:p>
            <a:r>
              <a:rPr lang="en-AU" sz="1800" dirty="0">
                <a:latin typeface="Public Sans Light"/>
              </a:rPr>
              <a:t>Breeders and owners can also quickly and electronically transfer ownership of pets to new owners. </a:t>
            </a:r>
          </a:p>
          <a:p>
            <a:r>
              <a:rPr lang="en-AU" sz="1800" dirty="0">
                <a:latin typeface="Public Sans Light"/>
              </a:rPr>
              <a:t>This toolkit has been developed to help councils communicate with their community about using the NSW Digital Pet Registry. </a:t>
            </a:r>
          </a:p>
        </p:txBody>
      </p:sp>
      <p:sp>
        <p:nvSpPr>
          <p:cNvPr id="2" name="Content Placeholder 8">
            <a:extLst>
              <a:ext uri="{FF2B5EF4-FFF2-40B4-BE49-F238E27FC236}">
                <a16:creationId xmlns:a16="http://schemas.microsoft.com/office/drawing/2014/main" id="{29A5509E-68B9-E64A-F819-A49518D4A322}"/>
              </a:ext>
            </a:extLst>
          </p:cNvPr>
          <p:cNvSpPr txBox="1">
            <a:spLocks/>
          </p:cNvSpPr>
          <p:nvPr/>
        </p:nvSpPr>
        <p:spPr>
          <a:xfrm>
            <a:off x="6924747" y="1965327"/>
            <a:ext cx="4501581" cy="3731043"/>
          </a:xfrm>
          <a:prstGeom prst="rect">
            <a:avLst/>
          </a:prstGeom>
          <a:noFill/>
        </p:spPr>
        <p:txBody>
          <a:bodyPr vert="horz" lIns="0" tIns="0" rIns="0" bIns="0" rtlCol="0" anchor="t">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AU" sz="1800" b="1" i="0" u="none" strike="noStrike" dirty="0">
                <a:solidFill>
                  <a:schemeClr val="bg1"/>
                </a:solidFill>
                <a:effectLst/>
                <a:latin typeface="Public Sans Light"/>
              </a:rPr>
              <a:t>How to use this toolkit</a:t>
            </a:r>
            <a:r>
              <a:rPr lang="en-US" sz="1800" b="1" i="0" dirty="0">
                <a:solidFill>
                  <a:schemeClr val="bg1"/>
                </a:solidFill>
                <a:effectLst/>
                <a:latin typeface="Public Sans Light"/>
              </a:rPr>
              <a:t>​</a:t>
            </a:r>
            <a:r>
              <a:rPr lang="en-US" sz="1800" b="1" dirty="0">
                <a:solidFill>
                  <a:schemeClr val="bg1"/>
                </a:solidFill>
                <a:latin typeface="Public Sans Light"/>
              </a:rPr>
              <a:t>: </a:t>
            </a:r>
            <a:endParaRPr lang="en-US" sz="1800" i="0" dirty="0">
              <a:solidFill>
                <a:schemeClr val="bg1"/>
              </a:solidFill>
              <a:effectLst/>
              <a:latin typeface="Public Sans Light"/>
            </a:endParaRPr>
          </a:p>
          <a:p>
            <a:pPr fontAlgn="base"/>
            <a:r>
              <a:rPr lang="en-US" sz="1800" dirty="0">
                <a:solidFill>
                  <a:schemeClr val="bg1"/>
                </a:solidFill>
                <a:latin typeface="Public Sans Light"/>
              </a:rPr>
              <a:t>This toolkit includes suggested text and tiles for websites, social media and newsletters. These assets can be easily used in information campaigns on your chosen media channels.</a:t>
            </a:r>
          </a:p>
          <a:p>
            <a:pPr fontAlgn="base"/>
            <a:endParaRPr lang="en-US" sz="1800" dirty="0">
              <a:solidFill>
                <a:schemeClr val="bg1"/>
              </a:solidFill>
              <a:latin typeface="Public Sans Light"/>
            </a:endParaRPr>
          </a:p>
          <a:p>
            <a:pPr fontAlgn="base"/>
            <a:r>
              <a:rPr lang="en-AU" sz="1800" b="1" i="0" u="none" strike="noStrike" dirty="0">
                <a:solidFill>
                  <a:schemeClr val="bg1"/>
                </a:solidFill>
                <a:effectLst/>
                <a:latin typeface="Public Sans Light"/>
              </a:rPr>
              <a:t>To download resources:</a:t>
            </a:r>
            <a:r>
              <a:rPr lang="en-US" sz="1800" b="0" i="0" dirty="0">
                <a:solidFill>
                  <a:schemeClr val="bg1"/>
                </a:solidFill>
                <a:effectLst/>
                <a:latin typeface="Public Sans Light"/>
              </a:rPr>
              <a:t>​</a:t>
            </a:r>
          </a:p>
          <a:p>
            <a:pPr marL="228600" indent="-228600" fontAlgn="base">
              <a:buFont typeface="+mj-lt"/>
              <a:buAutoNum type="arabicPeriod"/>
            </a:pPr>
            <a:r>
              <a:rPr lang="en-AU" sz="1800" dirty="0">
                <a:solidFill>
                  <a:schemeClr val="bg1"/>
                </a:solidFill>
                <a:latin typeface="Public Sans Light"/>
              </a:rPr>
              <a:t>Click on the accompanying link. </a:t>
            </a:r>
          </a:p>
          <a:p>
            <a:pPr marL="228600" indent="-228600">
              <a:buAutoNum type="arabicPeriod"/>
            </a:pPr>
            <a:r>
              <a:rPr lang="en-AU" sz="1800" dirty="0">
                <a:solidFill>
                  <a:schemeClr val="bg1"/>
                </a:solidFill>
                <a:latin typeface="Public Sans Light"/>
              </a:rPr>
              <a:t>.Click</a:t>
            </a:r>
            <a:r>
              <a:rPr lang="en-AU" sz="1800" b="0" i="0" u="none" strike="noStrike" dirty="0">
                <a:solidFill>
                  <a:schemeClr val="bg1"/>
                </a:solidFill>
                <a:effectLst/>
                <a:latin typeface="Public Sans Light"/>
              </a:rPr>
              <a:t> </a:t>
            </a:r>
            <a:r>
              <a:rPr lang="en-AU" sz="1800" dirty="0">
                <a:solidFill>
                  <a:schemeClr val="bg1"/>
                </a:solidFill>
                <a:latin typeface="Public Sans Light"/>
              </a:rPr>
              <a:t>‘Download’ </a:t>
            </a:r>
            <a:r>
              <a:rPr lang="en-AU" sz="1800" b="0" i="0" u="none" strike="noStrike" dirty="0">
                <a:solidFill>
                  <a:schemeClr val="bg1"/>
                </a:solidFill>
                <a:effectLst/>
                <a:latin typeface="Public Sans Light"/>
              </a:rPr>
              <a:t>or </a:t>
            </a:r>
            <a:r>
              <a:rPr lang="en-AU" sz="1800" dirty="0">
                <a:solidFill>
                  <a:schemeClr val="bg1"/>
                </a:solidFill>
                <a:latin typeface="Public Sans Light"/>
              </a:rPr>
              <a:t>right click to ‘Save’.</a:t>
            </a:r>
            <a:endParaRPr lang="en-AU" dirty="0">
              <a:solidFill>
                <a:schemeClr val="bg1"/>
              </a:solidFill>
            </a:endParaRPr>
          </a:p>
          <a:p>
            <a:pPr marL="228600" indent="-228600" algn="l">
              <a:buAutoNum type="arabicPeriod"/>
            </a:pPr>
            <a:endParaRPr lang="en-AU" sz="1800" b="0" i="0" dirty="0">
              <a:solidFill>
                <a:schemeClr val="bg1"/>
              </a:solidFill>
              <a:effectLst/>
              <a:latin typeface="Public Sans Light"/>
            </a:endParaRPr>
          </a:p>
          <a:p>
            <a:pPr marL="228600" indent="-228600" algn="l" rtl="0" fontAlgn="base">
              <a:buFont typeface="+mj-lt"/>
              <a:buAutoNum type="arabicPeriod"/>
            </a:pPr>
            <a:endParaRPr lang="en-AU" sz="1800" b="0" i="0" dirty="0">
              <a:solidFill>
                <a:schemeClr val="bg1"/>
              </a:solidFill>
              <a:effectLst/>
              <a:latin typeface="Public Sans Light"/>
            </a:endParaRPr>
          </a:p>
        </p:txBody>
      </p:sp>
      <p:cxnSp>
        <p:nvCxnSpPr>
          <p:cNvPr id="7" name="Straight Connector 6">
            <a:extLst>
              <a:ext uri="{FF2B5EF4-FFF2-40B4-BE49-F238E27FC236}">
                <a16:creationId xmlns:a16="http://schemas.microsoft.com/office/drawing/2014/main" id="{1697EAB7-A946-F809-AA8B-E16C867DD16A}"/>
              </a:ext>
            </a:extLst>
          </p:cNvPr>
          <p:cNvCxnSpPr/>
          <p:nvPr/>
        </p:nvCxnSpPr>
        <p:spPr>
          <a:xfrm>
            <a:off x="360000" y="1466430"/>
            <a:ext cx="11361662" cy="0"/>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343D9F8E-9D49-44B7-8F93-DF030C7FB024}"/>
              </a:ext>
            </a:extLst>
          </p:cNvPr>
          <p:cNvSpPr txBox="1"/>
          <p:nvPr/>
        </p:nvSpPr>
        <p:spPr>
          <a:xfrm>
            <a:off x="933962" y="5353462"/>
            <a:ext cx="4833104" cy="338554"/>
          </a:xfrm>
          <a:prstGeom prst="rect">
            <a:avLst/>
          </a:prstGeom>
          <a:noFill/>
        </p:spPr>
        <p:txBody>
          <a:bodyPr wrap="square" lIns="91440" tIns="45720" rIns="91440" bIns="45720" rtlCol="0" anchor="t">
            <a:spAutoFit/>
          </a:bodyPr>
          <a:lstStyle/>
          <a:p>
            <a:r>
              <a:rPr lang="en-AU" sz="1600" dirty="0">
                <a:solidFill>
                  <a:srgbClr val="22272B"/>
                </a:solidFill>
                <a:ea typeface="+mn-lt"/>
                <a:cs typeface="+mn-lt"/>
                <a:hlinkClick r:id="rId3"/>
              </a:rPr>
              <a:t>petregupgrade@olg.nsw.gov.au</a:t>
            </a:r>
            <a:r>
              <a:rPr lang="en-AU" sz="1600" dirty="0">
                <a:solidFill>
                  <a:srgbClr val="22272B"/>
                </a:solidFill>
                <a:ea typeface="+mn-lt"/>
                <a:cs typeface="+mn-lt"/>
              </a:rPr>
              <a:t> </a:t>
            </a:r>
            <a:endParaRPr lang="en-US" sz="1600"/>
          </a:p>
        </p:txBody>
      </p:sp>
      <p:pic>
        <p:nvPicPr>
          <p:cNvPr id="4" name="Graphic 3" descr="Email outline">
            <a:extLst>
              <a:ext uri="{FF2B5EF4-FFF2-40B4-BE49-F238E27FC236}">
                <a16:creationId xmlns:a16="http://schemas.microsoft.com/office/drawing/2014/main" id="{29C69409-8B91-C45B-6DD7-DB55821367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420" y="5228863"/>
            <a:ext cx="461059" cy="461059"/>
          </a:xfrm>
          <a:prstGeom prst="rect">
            <a:avLst/>
          </a:prstGeom>
        </p:spPr>
      </p:pic>
    </p:spTree>
    <p:extLst>
      <p:ext uri="{BB962C8B-B14F-4D97-AF65-F5344CB8AC3E}">
        <p14:creationId xmlns:p14="http://schemas.microsoft.com/office/powerpoint/2010/main" val="3786324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8A7F6A18-D6D2-0C8E-6C3E-2917417D0AAB}"/>
              </a:ext>
            </a:extLst>
          </p:cNvPr>
          <p:cNvSpPr>
            <a:spLocks noGrp="1"/>
          </p:cNvSpPr>
          <p:nvPr>
            <p:ph type="title"/>
          </p:nvPr>
        </p:nvSpPr>
        <p:spPr>
          <a:xfrm>
            <a:off x="360000" y="360000"/>
            <a:ext cx="10080000" cy="618124"/>
          </a:xfrm>
        </p:spPr>
        <p:txBody>
          <a:bodyPr>
            <a:normAutofit/>
          </a:bodyPr>
          <a:lstStyle/>
          <a:p>
            <a:r>
              <a:rPr lang="en-AU" dirty="0">
                <a:latin typeface="Public Sans ExtraLight" pitchFamily="2" charset="0"/>
              </a:rPr>
              <a:t>Suggested website copy</a:t>
            </a:r>
          </a:p>
        </p:txBody>
      </p:sp>
      <p:cxnSp>
        <p:nvCxnSpPr>
          <p:cNvPr id="7" name="Straight Connector 6">
            <a:extLst>
              <a:ext uri="{FF2B5EF4-FFF2-40B4-BE49-F238E27FC236}">
                <a16:creationId xmlns:a16="http://schemas.microsoft.com/office/drawing/2014/main" id="{1697EAB7-A946-F809-AA8B-E16C867DD16A}"/>
              </a:ext>
            </a:extLst>
          </p:cNvPr>
          <p:cNvCxnSpPr/>
          <p:nvPr/>
        </p:nvCxnSpPr>
        <p:spPr>
          <a:xfrm>
            <a:off x="360000" y="1466430"/>
            <a:ext cx="11361662" cy="0"/>
          </a:xfrm>
          <a:prstGeom prst="line">
            <a:avLst/>
          </a:prstGeom>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5F619F4E-8E77-AF62-FB62-C49670DD7DAA}"/>
              </a:ext>
            </a:extLst>
          </p:cNvPr>
          <p:cNvSpPr txBox="1"/>
          <p:nvPr/>
        </p:nvSpPr>
        <p:spPr>
          <a:xfrm>
            <a:off x="890196" y="2582623"/>
            <a:ext cx="5783580" cy="2862322"/>
          </a:xfrm>
          <a:prstGeom prst="rect">
            <a:avLst/>
          </a:prstGeom>
          <a:noFill/>
        </p:spPr>
        <p:txBody>
          <a:bodyPr wrap="square" lIns="91440" tIns="45720" rIns="91440" bIns="45720" rtlCol="0" anchor="t">
            <a:spAutoFit/>
          </a:bodyPr>
          <a:lstStyle/>
          <a:p>
            <a:r>
              <a:rPr lang="en-AU" sz="2000" b="0" i="0" dirty="0">
                <a:solidFill>
                  <a:srgbClr val="000000"/>
                </a:solidFill>
                <a:effectLst/>
                <a:highlight>
                  <a:srgbClr val="FFFFFF"/>
                </a:highlight>
              </a:rPr>
              <a:t>Suggested copy has been prepared to inform pet owners and breeders about the NSW Digital Pet Registry. </a:t>
            </a:r>
          </a:p>
          <a:p>
            <a:endParaRPr lang="en-AU" sz="2000" dirty="0">
              <a:solidFill>
                <a:srgbClr val="000000"/>
              </a:solidFill>
              <a:highlight>
                <a:srgbClr val="FFFFFF"/>
              </a:highlight>
            </a:endParaRPr>
          </a:p>
          <a:p>
            <a:r>
              <a:rPr lang="en-AU" sz="2000" b="0" i="0" dirty="0">
                <a:solidFill>
                  <a:srgbClr val="000000"/>
                </a:solidFill>
                <a:effectLst/>
                <a:highlight>
                  <a:srgbClr val="FFFFFF"/>
                </a:highlight>
              </a:rPr>
              <a:t>The included document contains new website links that will take your audience to expanded information on the new NSW Pet Registry website, which is managed by the Office of Local Government. </a:t>
            </a:r>
            <a:endParaRPr lang="en-AU" sz="2000" dirty="0"/>
          </a:p>
        </p:txBody>
      </p:sp>
      <p:sp>
        <p:nvSpPr>
          <p:cNvPr id="9" name="Rectangle 8">
            <a:extLst>
              <a:ext uri="{FF2B5EF4-FFF2-40B4-BE49-F238E27FC236}">
                <a16:creationId xmlns:a16="http://schemas.microsoft.com/office/drawing/2014/main" id="{9E9AD15C-18A0-27D0-8CE5-C65AD905B5FE}"/>
              </a:ext>
            </a:extLst>
          </p:cNvPr>
          <p:cNvSpPr/>
          <p:nvPr/>
        </p:nvSpPr>
        <p:spPr>
          <a:xfrm>
            <a:off x="8559383" y="4657283"/>
            <a:ext cx="2265632" cy="667481"/>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sz="1600" dirty="0">
                <a:solidFill>
                  <a:schemeClr val="accent2"/>
                </a:solidFill>
                <a:hlinkClick r:id="rId3">
                  <a:extLst>
                    <a:ext uri="{A12FA001-AC4F-418D-AE19-62706E023703}">
                      <ahyp:hlinkClr xmlns:ahyp="http://schemas.microsoft.com/office/drawing/2018/hyperlinkcolor" val="tx"/>
                    </a:ext>
                  </a:extLst>
                </a:hlinkClick>
              </a:rPr>
              <a:t>Download word doc</a:t>
            </a:r>
            <a:endParaRPr lang="en-US">
              <a:solidFill>
                <a:schemeClr val="accent2"/>
              </a:solidFill>
              <a:hlinkClick r:id="rId3">
                <a:extLst>
                  <a:ext uri="{A12FA001-AC4F-418D-AE19-62706E023703}">
                    <ahyp:hlinkClr xmlns:ahyp="http://schemas.microsoft.com/office/drawing/2018/hyperlinkcolor" val="tx"/>
                  </a:ext>
                </a:extLst>
              </a:hlinkClick>
            </a:endParaRPr>
          </a:p>
        </p:txBody>
      </p:sp>
      <p:pic>
        <p:nvPicPr>
          <p:cNvPr id="12" name="Graphic 11" descr="Download outline">
            <a:extLst>
              <a:ext uri="{FF2B5EF4-FFF2-40B4-BE49-F238E27FC236}">
                <a16:creationId xmlns:a16="http://schemas.microsoft.com/office/drawing/2014/main" id="{803A5BBA-1939-41F6-EEF1-15333E71CD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0303" y="6182313"/>
            <a:ext cx="642258" cy="631372"/>
          </a:xfrm>
          <a:prstGeom prst="rect">
            <a:avLst/>
          </a:prstGeom>
        </p:spPr>
      </p:pic>
      <p:sp>
        <p:nvSpPr>
          <p:cNvPr id="5" name="Rectangle 4">
            <a:extLst>
              <a:ext uri="{FF2B5EF4-FFF2-40B4-BE49-F238E27FC236}">
                <a16:creationId xmlns:a16="http://schemas.microsoft.com/office/drawing/2014/main" id="{EA78BFA3-3B83-2959-6A0E-F4ADD645F981}"/>
              </a:ext>
            </a:extLst>
          </p:cNvPr>
          <p:cNvSpPr/>
          <p:nvPr/>
        </p:nvSpPr>
        <p:spPr>
          <a:xfrm>
            <a:off x="6751782" y="1533236"/>
            <a:ext cx="5089236" cy="4961097"/>
          </a:xfrm>
          <a:prstGeom prst="rect">
            <a:avLst/>
          </a:prstGeom>
          <a:noFill/>
          <a:ln>
            <a:noFill/>
          </a:ln>
          <a:effectLst>
            <a:reflection stA="81000" endPos="65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26954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8A7F6A18-D6D2-0C8E-6C3E-2917417D0AAB}"/>
              </a:ext>
            </a:extLst>
          </p:cNvPr>
          <p:cNvSpPr>
            <a:spLocks noGrp="1"/>
          </p:cNvSpPr>
          <p:nvPr>
            <p:ph type="title"/>
          </p:nvPr>
        </p:nvSpPr>
        <p:spPr>
          <a:xfrm>
            <a:off x="360000" y="360000"/>
            <a:ext cx="10379189" cy="936013"/>
          </a:xfrm>
        </p:spPr>
        <p:txBody>
          <a:bodyPr>
            <a:normAutofit/>
          </a:bodyPr>
          <a:lstStyle/>
          <a:p>
            <a:r>
              <a:rPr lang="en-AU" dirty="0">
                <a:latin typeface="Public Sans ExtraLight"/>
              </a:rPr>
              <a:t>NSW Digital Pet Registry new website: key links</a:t>
            </a:r>
            <a:br>
              <a:rPr lang="en-AU" dirty="0">
                <a:latin typeface="Public Sans ExtraLight"/>
              </a:rPr>
            </a:br>
            <a:endParaRPr lang="en-AU" sz="2400">
              <a:latin typeface="Public Sans ExtraLight" pitchFamily="2" charset="0"/>
            </a:endParaRPr>
          </a:p>
        </p:txBody>
      </p:sp>
      <p:cxnSp>
        <p:nvCxnSpPr>
          <p:cNvPr id="7" name="Straight Connector 6">
            <a:extLst>
              <a:ext uri="{FF2B5EF4-FFF2-40B4-BE49-F238E27FC236}">
                <a16:creationId xmlns:a16="http://schemas.microsoft.com/office/drawing/2014/main" id="{1697EAB7-A946-F809-AA8B-E16C867DD16A}"/>
              </a:ext>
            </a:extLst>
          </p:cNvPr>
          <p:cNvCxnSpPr/>
          <p:nvPr/>
        </p:nvCxnSpPr>
        <p:spPr>
          <a:xfrm>
            <a:off x="360000" y="1466430"/>
            <a:ext cx="11361662"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16" name="Table 15">
            <a:extLst>
              <a:ext uri="{FF2B5EF4-FFF2-40B4-BE49-F238E27FC236}">
                <a16:creationId xmlns:a16="http://schemas.microsoft.com/office/drawing/2014/main" id="{620C1532-F37B-9163-F24A-68E49C9D97E5}"/>
              </a:ext>
            </a:extLst>
          </p:cNvPr>
          <p:cNvGraphicFramePr>
            <a:graphicFrameLocks noGrp="1"/>
          </p:cNvGraphicFramePr>
          <p:nvPr>
            <p:extLst>
              <p:ext uri="{D42A27DB-BD31-4B8C-83A1-F6EECF244321}">
                <p14:modId xmlns:p14="http://schemas.microsoft.com/office/powerpoint/2010/main" val="434021475"/>
              </p:ext>
            </p:extLst>
          </p:nvPr>
        </p:nvGraphicFramePr>
        <p:xfrm>
          <a:off x="5292246" y="1711889"/>
          <a:ext cx="6137546" cy="4790876"/>
        </p:xfrm>
        <a:graphic>
          <a:graphicData uri="http://schemas.openxmlformats.org/drawingml/2006/table">
            <a:tbl>
              <a:tblPr>
                <a:tableStyleId>{21E4AEA4-8DFA-4A89-87EB-49C32662AFE0}</a:tableStyleId>
              </a:tblPr>
              <a:tblGrid>
                <a:gridCol w="1461540">
                  <a:extLst>
                    <a:ext uri="{9D8B030D-6E8A-4147-A177-3AD203B41FA5}">
                      <a16:colId xmlns:a16="http://schemas.microsoft.com/office/drawing/2014/main" val="2113219218"/>
                    </a:ext>
                  </a:extLst>
                </a:gridCol>
                <a:gridCol w="4676006">
                  <a:extLst>
                    <a:ext uri="{9D8B030D-6E8A-4147-A177-3AD203B41FA5}">
                      <a16:colId xmlns:a16="http://schemas.microsoft.com/office/drawing/2014/main" val="2246491763"/>
                    </a:ext>
                  </a:extLst>
                </a:gridCol>
              </a:tblGrid>
              <a:tr h="777739">
                <a:tc>
                  <a:txBody>
                    <a:bodyPr/>
                    <a:lstStyle/>
                    <a:p>
                      <a:pPr algn="l" rtl="0" fontAlgn="base"/>
                      <a:r>
                        <a:rPr lang="en-AU" sz="1200" b="1">
                          <a:solidFill>
                            <a:schemeClr val="tx1"/>
                          </a:solidFill>
                          <a:effectLst/>
                        </a:rPr>
                        <a:t>Get started on the NSW Pet Registry </a:t>
                      </a:r>
                      <a:endParaRPr lang="en-AU" sz="1200" b="1" i="0" dirty="0">
                        <a:solidFill>
                          <a:schemeClr val="tx1"/>
                        </a:solidFill>
                        <a:effectLst/>
                        <a:latin typeface="+mn-lt"/>
                      </a:endParaRPr>
                    </a:p>
                  </a:txBody>
                  <a:tcPr marL="83412" marR="83412" marT="41706" marB="41706">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u="sng" strike="noStrike" dirty="0">
                          <a:solidFill>
                            <a:srgbClr val="467886"/>
                          </a:solidFill>
                          <a:effectLst/>
                          <a:hlinkClick r:id="rId3"/>
                        </a:rPr>
                        <a:t>https://www.petregistry.olg.nsw.gov.au/owners/get-started-nsw-pet-registry</a:t>
                      </a:r>
                      <a:r>
                        <a:rPr lang="en-GB" sz="1200" b="0" u="none" strike="noStrike" dirty="0">
                          <a:effectLst/>
                        </a:rPr>
                        <a:t> </a:t>
                      </a:r>
                      <a:r>
                        <a:rPr lang="en-GB" sz="1200" b="0" dirty="0">
                          <a:effectLst/>
                        </a:rPr>
                        <a:t> </a:t>
                      </a:r>
                      <a:br>
                        <a:rPr lang="en-GB" sz="1200" b="0" dirty="0">
                          <a:effectLst/>
                        </a:rPr>
                      </a:br>
                      <a:r>
                        <a:rPr lang="en-GB" sz="1200" b="0" dirty="0">
                          <a:effectLst/>
                        </a:rPr>
                        <a:t> </a:t>
                      </a:r>
                      <a:endParaRPr lang="en-GB" sz="1200" b="0" i="0" dirty="0">
                        <a:effectLst/>
                        <a:latin typeface="+mn-lt"/>
                      </a:endParaRPr>
                    </a:p>
                  </a:txBody>
                  <a:tcPr marL="83412" marR="83412" marT="41706" marB="41706">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146305"/>
                  </a:ext>
                </a:extLst>
              </a:tr>
              <a:tr h="660731">
                <a:tc>
                  <a:txBody>
                    <a:bodyPr/>
                    <a:lstStyle/>
                    <a:p>
                      <a:pPr algn="l" rtl="0" fontAlgn="base"/>
                      <a:r>
                        <a:rPr lang="en-GB" sz="1200" b="1">
                          <a:solidFill>
                            <a:schemeClr val="tx1"/>
                          </a:solidFill>
                          <a:effectLst/>
                        </a:rPr>
                        <a:t>Information </a:t>
                      </a:r>
                      <a:br>
                        <a:rPr lang="en-GB" sz="1200" b="1">
                          <a:solidFill>
                            <a:srgbClr val="22272B"/>
                          </a:solidFill>
                          <a:effectLst/>
                        </a:rPr>
                      </a:br>
                      <a:r>
                        <a:rPr lang="en-GB" sz="1200" b="1">
                          <a:solidFill>
                            <a:schemeClr val="tx1"/>
                          </a:solidFill>
                          <a:effectLst/>
                        </a:rPr>
                        <a:t>for owners</a:t>
                      </a:r>
                      <a:endParaRPr lang="en-GB" sz="1200" b="1" i="0" dirty="0">
                        <a:solidFill>
                          <a:schemeClr val="tx1"/>
                        </a:solidFill>
                        <a:effectLst/>
                        <a:latin typeface="+mn-lt"/>
                      </a:endParaRPr>
                    </a:p>
                  </a:txBody>
                  <a:tcPr marL="83412" marR="83412" marT="41706" marB="41706">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US" sz="1200" b="0" dirty="0">
                          <a:effectLst/>
                          <a:hlinkClick r:id="rId4"/>
                        </a:rPr>
                        <a:t>https://www.petregistry.olg.nsw.gov.au/owners</a:t>
                      </a:r>
                      <a:r>
                        <a:rPr lang="en-US" sz="1200" b="0" dirty="0">
                          <a:effectLst/>
                        </a:rPr>
                        <a:t> </a:t>
                      </a:r>
                      <a:endParaRPr lang="en-US" sz="1200" b="0" i="0" dirty="0">
                        <a:effectLst/>
                        <a:latin typeface="+mn-lt"/>
                      </a:endParaRPr>
                    </a:p>
                  </a:txBody>
                  <a:tcPr marL="83412" marR="83412" marT="41706" marB="41706">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4221321"/>
                  </a:ext>
                </a:extLst>
              </a:tr>
              <a:tr h="677673">
                <a:tc>
                  <a:txBody>
                    <a:bodyPr/>
                    <a:lstStyle/>
                    <a:p>
                      <a:pPr algn="l" rtl="0" fontAlgn="base"/>
                      <a:r>
                        <a:rPr lang="en-GB" sz="1200" b="1">
                          <a:solidFill>
                            <a:schemeClr val="tx1"/>
                          </a:solidFill>
                          <a:effectLst/>
                        </a:rPr>
                        <a:t>Information </a:t>
                      </a:r>
                      <a:br>
                        <a:rPr lang="en-GB" sz="1200" b="1">
                          <a:solidFill>
                            <a:srgbClr val="22272B"/>
                          </a:solidFill>
                          <a:effectLst/>
                        </a:rPr>
                      </a:br>
                      <a:r>
                        <a:rPr lang="en-GB" sz="1200" b="1">
                          <a:solidFill>
                            <a:schemeClr val="tx1"/>
                          </a:solidFill>
                          <a:effectLst/>
                        </a:rPr>
                        <a:t>for breeders</a:t>
                      </a:r>
                      <a:endParaRPr lang="en-GB" sz="1200" b="1" i="0" dirty="0">
                        <a:solidFill>
                          <a:schemeClr val="tx1"/>
                        </a:solidFill>
                        <a:effectLst/>
                        <a:latin typeface="+mn-lt"/>
                      </a:endParaRPr>
                    </a:p>
                  </a:txBody>
                  <a:tcPr marL="83412" marR="83412" marT="41706" marB="41706">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US" sz="1200" b="0" dirty="0">
                          <a:effectLst/>
                          <a:hlinkClick r:id="rId5"/>
                        </a:rPr>
                        <a:t>https://www.petregistry.olg.nsw.gov.au/breeders</a:t>
                      </a:r>
                      <a:r>
                        <a:rPr lang="en-US" sz="1200" b="0" dirty="0">
                          <a:effectLst/>
                        </a:rPr>
                        <a:t> </a:t>
                      </a:r>
                      <a:endParaRPr lang="en-US" sz="1200" b="0" i="0" dirty="0">
                        <a:effectLst/>
                        <a:latin typeface="+mn-lt"/>
                      </a:endParaRPr>
                    </a:p>
                  </a:txBody>
                  <a:tcPr marL="83412" marR="83412" marT="41706" marB="41706">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4535037"/>
                  </a:ext>
                </a:extLst>
              </a:tr>
              <a:tr h="692540">
                <a:tc>
                  <a:txBody>
                    <a:bodyPr/>
                    <a:lstStyle/>
                    <a:p>
                      <a:pPr algn="l" rtl="0" fontAlgn="base"/>
                      <a:r>
                        <a:rPr lang="en-GB" sz="1200" b="1">
                          <a:solidFill>
                            <a:schemeClr val="tx1"/>
                          </a:solidFill>
                          <a:effectLst/>
                        </a:rPr>
                        <a:t>Registration and </a:t>
                      </a:r>
                      <a:br>
                        <a:rPr lang="en-GB" sz="1200" b="1">
                          <a:solidFill>
                            <a:srgbClr val="22272B"/>
                          </a:solidFill>
                          <a:effectLst/>
                        </a:rPr>
                      </a:br>
                      <a:r>
                        <a:rPr lang="en-GB" sz="1200" b="1">
                          <a:solidFill>
                            <a:schemeClr val="tx1"/>
                          </a:solidFill>
                          <a:effectLst/>
                        </a:rPr>
                        <a:t>permit fees </a:t>
                      </a:r>
                      <a:endParaRPr lang="en-GB" sz="1200" b="1" i="0" dirty="0">
                        <a:solidFill>
                          <a:schemeClr val="tx1"/>
                        </a:solidFill>
                        <a:effectLst/>
                        <a:latin typeface="+mn-lt"/>
                      </a:endParaRPr>
                    </a:p>
                  </a:txBody>
                  <a:tcPr marL="83412" marR="83412" marT="41706" marB="41706">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US" sz="1200" b="0" u="sng" strike="noStrike" dirty="0">
                          <a:solidFill>
                            <a:srgbClr val="467886"/>
                          </a:solidFill>
                          <a:effectLst/>
                          <a:hlinkClick r:id="rId6"/>
                        </a:rPr>
                        <a:t>https://petregistry.olg.nsw.gov.au/registration-and-permit-fees</a:t>
                      </a:r>
                      <a:r>
                        <a:rPr lang="en-US" sz="1200" b="0" dirty="0">
                          <a:solidFill>
                            <a:srgbClr val="000000"/>
                          </a:solidFill>
                          <a:effectLst/>
                        </a:rPr>
                        <a:t>  </a:t>
                      </a:r>
                    </a:p>
                    <a:p>
                      <a:pPr algn="l" rtl="0" fontAlgn="base"/>
                      <a:endParaRPr lang="en-US" sz="1200" b="0" i="0" dirty="0">
                        <a:effectLst/>
                        <a:latin typeface="+mn-lt"/>
                      </a:endParaRPr>
                    </a:p>
                  </a:txBody>
                  <a:tcPr marL="83412" marR="83412" marT="41706" marB="41706">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7971555"/>
                  </a:ext>
                </a:extLst>
              </a:tr>
              <a:tr h="660731">
                <a:tc>
                  <a:txBody>
                    <a:bodyPr/>
                    <a:lstStyle/>
                    <a:p>
                      <a:pPr algn="l" rtl="0" fontAlgn="base"/>
                      <a:r>
                        <a:rPr lang="en-GB" sz="1200" b="1" dirty="0">
                          <a:solidFill>
                            <a:schemeClr val="tx1"/>
                          </a:solidFill>
                          <a:effectLst/>
                        </a:rPr>
                        <a:t>Pet Control</a:t>
                      </a:r>
                      <a:endParaRPr lang="en-GB" sz="1200" b="1" i="0" dirty="0">
                        <a:solidFill>
                          <a:schemeClr val="tx1"/>
                        </a:solidFill>
                        <a:effectLst/>
                        <a:latin typeface="+mn-lt"/>
                      </a:endParaRPr>
                    </a:p>
                  </a:txBody>
                  <a:tcPr marL="83412" marR="83412" marT="41706" marB="41706">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US" sz="1200" b="0" dirty="0">
                          <a:effectLst/>
                          <a:hlinkClick r:id="rId7"/>
                        </a:rPr>
                        <a:t>https://www.petregistry.olg.nsw.gov.au/pet-control</a:t>
                      </a:r>
                      <a:r>
                        <a:rPr lang="en-US" sz="1200" b="0" dirty="0">
                          <a:effectLst/>
                        </a:rPr>
                        <a:t> </a:t>
                      </a:r>
                      <a:br>
                        <a:rPr lang="en-US" sz="1200" b="0" dirty="0">
                          <a:effectLst/>
                        </a:rPr>
                      </a:br>
                      <a:r>
                        <a:rPr lang="en-US" sz="1200" b="0" dirty="0">
                          <a:effectLst/>
                        </a:rPr>
                        <a:t> </a:t>
                      </a:r>
                      <a:endParaRPr lang="en-US" sz="1200" b="0" i="0" dirty="0">
                        <a:effectLst/>
                        <a:latin typeface="+mn-lt"/>
                      </a:endParaRPr>
                    </a:p>
                  </a:txBody>
                  <a:tcPr marL="83412" marR="83412" marT="41706" marB="41706">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9940853"/>
                  </a:ext>
                </a:extLst>
              </a:tr>
              <a:tr h="660731">
                <a:tc>
                  <a:txBody>
                    <a:bodyPr/>
                    <a:lstStyle/>
                    <a:p>
                      <a:pPr algn="l" rtl="0" fontAlgn="base"/>
                      <a:r>
                        <a:rPr lang="en-GB" sz="1200" b="1" i="0" dirty="0">
                          <a:solidFill>
                            <a:schemeClr val="tx1"/>
                          </a:solidFill>
                          <a:effectLst/>
                          <a:latin typeface="+mn-lt"/>
                        </a:rPr>
                        <a:t>Paper forms</a:t>
                      </a:r>
                    </a:p>
                  </a:txBody>
                  <a:tcPr marL="83412" marR="83412" marT="41706" marB="41706">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US" sz="1200" b="0" i="0" dirty="0">
                          <a:effectLst/>
                          <a:latin typeface="+mn-lt"/>
                          <a:hlinkClick r:id="rId8"/>
                        </a:rPr>
                        <a:t>https://www.petregistry.olg.nsw.gov.au/registration-and-permit-fees/forms</a:t>
                      </a:r>
                      <a:r>
                        <a:rPr lang="en-US" sz="1200" b="0" i="0" dirty="0">
                          <a:effectLst/>
                          <a:latin typeface="+mn-lt"/>
                        </a:rPr>
                        <a:t> *</a:t>
                      </a:r>
                    </a:p>
                  </a:txBody>
                  <a:tcPr marL="83412" marR="83412" marT="41706" marB="41706">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3798903"/>
                  </a:ext>
                </a:extLst>
              </a:tr>
              <a:tr h="660731">
                <a:tc gridSpan="2">
                  <a:txBody>
                    <a:bodyPr/>
                    <a:lstStyle/>
                    <a:p>
                      <a:pPr algn="l" rtl="0" fontAlgn="base"/>
                      <a:r>
                        <a:rPr lang="en-GB" sz="1200" b="1" i="0" dirty="0">
                          <a:solidFill>
                            <a:schemeClr val="tx1"/>
                          </a:solidFill>
                          <a:effectLst/>
                          <a:latin typeface="+mn-lt"/>
                        </a:rPr>
                        <a:t>* </a:t>
                      </a:r>
                      <a:r>
                        <a:rPr lang="en-AU" sz="1200" b="1" i="0" dirty="0">
                          <a:solidFill>
                            <a:schemeClr val="tx1"/>
                          </a:solidFill>
                          <a:effectLst/>
                          <a:latin typeface="+mn-lt"/>
                        </a:rPr>
                        <a:t>The NSW Pet Registry has redesigned all paper forms for offline pet-related tasks. Please ensure links on your site are current.</a:t>
                      </a:r>
                      <a:endParaRPr lang="en-GB" sz="1200" b="1" i="0" dirty="0">
                        <a:solidFill>
                          <a:schemeClr val="tx1"/>
                        </a:solidFill>
                        <a:effectLst/>
                        <a:latin typeface="+mn-lt"/>
                      </a:endParaRPr>
                    </a:p>
                  </a:txBody>
                  <a:tcPr marL="83412" marR="83412" marT="41706" marB="41706">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CBEDFD"/>
                    </a:solidFill>
                  </a:tcPr>
                </a:tc>
                <a:tc hMerge="1">
                  <a:txBody>
                    <a:bodyPr/>
                    <a:lstStyle/>
                    <a:p>
                      <a:pPr algn="l" rtl="0" fontAlgn="base"/>
                      <a:endParaRPr lang="en-US" sz="1200" b="0" i="0" dirty="0">
                        <a:effectLst/>
                        <a:latin typeface="+mn-lt"/>
                      </a:endParaRPr>
                    </a:p>
                  </a:txBody>
                  <a:tcPr marL="83412" marR="83412" marT="41706" marB="41706">
                    <a:solidFill>
                      <a:srgbClr val="CBEDFD"/>
                    </a:solidFill>
                  </a:tcPr>
                </a:tc>
                <a:extLst>
                  <a:ext uri="{0D108BD9-81ED-4DB2-BD59-A6C34878D82A}">
                    <a16:rowId xmlns:a16="http://schemas.microsoft.com/office/drawing/2014/main" val="3217277572"/>
                  </a:ext>
                </a:extLst>
              </a:tr>
            </a:tbl>
          </a:graphicData>
        </a:graphic>
      </p:graphicFrame>
      <p:sp>
        <p:nvSpPr>
          <p:cNvPr id="17" name="TextBox 16">
            <a:extLst>
              <a:ext uri="{FF2B5EF4-FFF2-40B4-BE49-F238E27FC236}">
                <a16:creationId xmlns:a16="http://schemas.microsoft.com/office/drawing/2014/main" id="{343D9F8E-9D49-44B7-8F93-DF030C7FB024}"/>
              </a:ext>
            </a:extLst>
          </p:cNvPr>
          <p:cNvSpPr txBox="1"/>
          <p:nvPr/>
        </p:nvSpPr>
        <p:spPr>
          <a:xfrm>
            <a:off x="1276944" y="5160817"/>
            <a:ext cx="2786030" cy="338554"/>
          </a:xfrm>
          <a:prstGeom prst="rect">
            <a:avLst/>
          </a:prstGeom>
          <a:noFill/>
        </p:spPr>
        <p:txBody>
          <a:bodyPr wrap="square" rtlCol="0">
            <a:spAutoFit/>
          </a:bodyPr>
          <a:lstStyle/>
          <a:p>
            <a:r>
              <a:rPr lang="en-AU" sz="1600" b="1" dirty="0">
                <a:solidFill>
                  <a:srgbClr val="22272B"/>
                </a:solidFill>
                <a:latin typeface="Public Sans Light"/>
                <a:hlinkClick r:id="rId9"/>
              </a:rPr>
              <a:t>petregistry.olg.nsw.gov.au</a:t>
            </a:r>
            <a:r>
              <a:rPr lang="en-AU" sz="1600" b="1" dirty="0">
                <a:solidFill>
                  <a:srgbClr val="22272B"/>
                </a:solidFill>
                <a:latin typeface="Public Sans Light"/>
              </a:rPr>
              <a:t> </a:t>
            </a:r>
          </a:p>
        </p:txBody>
      </p:sp>
      <p:pic>
        <p:nvPicPr>
          <p:cNvPr id="18" name="Picture 17">
            <a:extLst>
              <a:ext uri="{FF2B5EF4-FFF2-40B4-BE49-F238E27FC236}">
                <a16:creationId xmlns:a16="http://schemas.microsoft.com/office/drawing/2014/main" id="{544884FC-B4B5-43BE-80F7-1EB52738FB5C}"/>
              </a:ext>
            </a:extLst>
          </p:cNvPr>
          <p:cNvPicPr>
            <a:picLocks noChangeAspect="1"/>
          </p:cNvPicPr>
          <p:nvPr/>
        </p:nvPicPr>
        <p:blipFill rotWithShape="1">
          <a:blip r:embed="rId10"/>
          <a:srcRect l="28384" t="9540" r="689" b="6092"/>
          <a:stretch/>
        </p:blipFill>
        <p:spPr>
          <a:xfrm>
            <a:off x="621056" y="2010814"/>
            <a:ext cx="4213860" cy="2842834"/>
          </a:xfrm>
          <a:prstGeom prst="rect">
            <a:avLst/>
          </a:prstGeom>
          <a:effectLst>
            <a:outerShdw blurRad="50800" dist="50800" dir="5400000" sx="98000" sy="98000" algn="ctr" rotWithShape="0">
              <a:schemeClr val="bg2"/>
            </a:outerShdw>
            <a:softEdge rad="0"/>
          </a:effectLst>
        </p:spPr>
      </p:pic>
      <p:pic>
        <p:nvPicPr>
          <p:cNvPr id="19" name="Picture 18" descr="A computer screen with a cursor and a website&#10;&#10;Description automatically generated">
            <a:extLst>
              <a:ext uri="{FF2B5EF4-FFF2-40B4-BE49-F238E27FC236}">
                <a16:creationId xmlns:a16="http://schemas.microsoft.com/office/drawing/2014/main" id="{9B8D686E-6D72-5083-17FC-4D7FD37476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3696" y="5028860"/>
            <a:ext cx="585894" cy="585894"/>
          </a:xfrm>
          <a:prstGeom prst="rect">
            <a:avLst/>
          </a:prstGeom>
        </p:spPr>
      </p:pic>
    </p:spTree>
    <p:extLst>
      <p:ext uri="{BB962C8B-B14F-4D97-AF65-F5344CB8AC3E}">
        <p14:creationId xmlns:p14="http://schemas.microsoft.com/office/powerpoint/2010/main" val="157874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8A7F6A18-D6D2-0C8E-6C3E-2917417D0AAB}"/>
              </a:ext>
            </a:extLst>
          </p:cNvPr>
          <p:cNvSpPr>
            <a:spLocks noGrp="1"/>
          </p:cNvSpPr>
          <p:nvPr>
            <p:ph type="title"/>
          </p:nvPr>
        </p:nvSpPr>
        <p:spPr>
          <a:xfrm>
            <a:off x="360000" y="360000"/>
            <a:ext cx="10080000" cy="618124"/>
          </a:xfrm>
        </p:spPr>
        <p:txBody>
          <a:bodyPr>
            <a:normAutofit/>
          </a:bodyPr>
          <a:lstStyle/>
          <a:p>
            <a:r>
              <a:rPr lang="en-AU" dirty="0">
                <a:latin typeface="Public Sans ExtraLight" pitchFamily="2" charset="0"/>
              </a:rPr>
              <a:t>NSW Digital Pet Registry user factsheet</a:t>
            </a:r>
          </a:p>
        </p:txBody>
      </p:sp>
      <p:pic>
        <p:nvPicPr>
          <p:cNvPr id="12" name="Graphic 11" descr="Download outline">
            <a:extLst>
              <a:ext uri="{FF2B5EF4-FFF2-40B4-BE49-F238E27FC236}">
                <a16:creationId xmlns:a16="http://schemas.microsoft.com/office/drawing/2014/main" id="{803A5BBA-1939-41F6-EEF1-15333E71CD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69880" y="3832811"/>
            <a:ext cx="914400" cy="914400"/>
          </a:xfrm>
          <a:prstGeom prst="rect">
            <a:avLst/>
          </a:prstGeom>
        </p:spPr>
      </p:pic>
      <p:sp>
        <p:nvSpPr>
          <p:cNvPr id="5" name="TextBox 4">
            <a:extLst>
              <a:ext uri="{FF2B5EF4-FFF2-40B4-BE49-F238E27FC236}">
                <a16:creationId xmlns:a16="http://schemas.microsoft.com/office/drawing/2014/main" id="{6C7865E6-F2EF-3C11-9618-AE5536045F18}"/>
              </a:ext>
            </a:extLst>
          </p:cNvPr>
          <p:cNvSpPr txBox="1"/>
          <p:nvPr/>
        </p:nvSpPr>
        <p:spPr>
          <a:xfrm>
            <a:off x="476267" y="3443342"/>
            <a:ext cx="5783580" cy="1938992"/>
          </a:xfrm>
          <a:prstGeom prst="rect">
            <a:avLst/>
          </a:prstGeom>
          <a:noFill/>
        </p:spPr>
        <p:txBody>
          <a:bodyPr wrap="square" lIns="91440" tIns="45720" rIns="91440" bIns="45720" rtlCol="0" anchor="t">
            <a:spAutoFit/>
          </a:bodyPr>
          <a:lstStyle/>
          <a:p>
            <a:r>
              <a:rPr lang="en-AU" sz="2000" b="0" i="0" dirty="0">
                <a:solidFill>
                  <a:srgbClr val="000000"/>
                </a:solidFill>
                <a:effectLst/>
                <a:highlight>
                  <a:srgbClr val="FFFFFF"/>
                </a:highlight>
              </a:rPr>
              <a:t>A digital factsheet has been prepared to assist owners with using the NSW Digital Pet Registry fo</a:t>
            </a:r>
            <a:r>
              <a:rPr lang="en-AU" sz="2000" dirty="0">
                <a:solidFill>
                  <a:srgbClr val="000000"/>
                </a:solidFill>
                <a:highlight>
                  <a:srgbClr val="FFFFFF"/>
                </a:highlight>
              </a:rPr>
              <a:t>r the first time to register their pets, or to link their pets online.</a:t>
            </a:r>
            <a:endParaRPr lang="en-AU" sz="2000" b="0" i="0" dirty="0">
              <a:solidFill>
                <a:srgbClr val="000000"/>
              </a:solidFill>
              <a:effectLst/>
              <a:highlight>
                <a:srgbClr val="FFFFFF"/>
              </a:highlight>
            </a:endParaRPr>
          </a:p>
          <a:p>
            <a:endParaRPr lang="en-AU" sz="2000" dirty="0">
              <a:solidFill>
                <a:srgbClr val="000000"/>
              </a:solidFill>
              <a:highlight>
                <a:srgbClr val="FFFFFF"/>
              </a:highlight>
            </a:endParaRPr>
          </a:p>
          <a:p>
            <a:endParaRPr lang="en-AU" sz="2000" dirty="0"/>
          </a:p>
        </p:txBody>
      </p:sp>
      <p:sp>
        <p:nvSpPr>
          <p:cNvPr id="6" name="Rectangle 5">
            <a:extLst>
              <a:ext uri="{FF2B5EF4-FFF2-40B4-BE49-F238E27FC236}">
                <a16:creationId xmlns:a16="http://schemas.microsoft.com/office/drawing/2014/main" id="{A11F5C26-E914-8ED5-59DE-B0510B8D787F}"/>
              </a:ext>
            </a:extLst>
          </p:cNvPr>
          <p:cNvSpPr/>
          <p:nvPr/>
        </p:nvSpPr>
        <p:spPr>
          <a:xfrm>
            <a:off x="563415" y="4929752"/>
            <a:ext cx="2022045" cy="631372"/>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sz="1600" dirty="0">
                <a:solidFill>
                  <a:schemeClr val="accent2"/>
                </a:solidFill>
                <a:hlinkClick r:id="rId5">
                  <a:extLst>
                    <a:ext uri="{A12FA001-AC4F-418D-AE19-62706E023703}">
                      <ahyp:hlinkClr xmlns:ahyp="http://schemas.microsoft.com/office/drawing/2018/hyperlinkcolor" val="tx"/>
                    </a:ext>
                  </a:extLst>
                </a:hlinkClick>
              </a:rPr>
              <a:t>Ctrl + click to download PDF</a:t>
            </a:r>
            <a:endParaRPr lang="en-US" sz="1600" dirty="0">
              <a:solidFill>
                <a:schemeClr val="accent2"/>
              </a:solidFill>
            </a:endParaRPr>
          </a:p>
        </p:txBody>
      </p:sp>
      <p:graphicFrame>
        <p:nvGraphicFramePr>
          <p:cNvPr id="8" name="Object 7">
            <a:extLst>
              <a:ext uri="{FF2B5EF4-FFF2-40B4-BE49-F238E27FC236}">
                <a16:creationId xmlns:a16="http://schemas.microsoft.com/office/drawing/2014/main" id="{07BC37D9-8D42-5227-1CCE-5DB9E5BD9E01}"/>
              </a:ext>
            </a:extLst>
          </p:cNvPr>
          <p:cNvGraphicFramePr>
            <a:graphicFrameLocks noChangeAspect="1"/>
          </p:cNvGraphicFramePr>
          <p:nvPr>
            <p:extLst>
              <p:ext uri="{D42A27DB-BD31-4B8C-83A1-F6EECF244321}">
                <p14:modId xmlns:p14="http://schemas.microsoft.com/office/powerpoint/2010/main" val="3759118002"/>
              </p:ext>
            </p:extLst>
          </p:nvPr>
        </p:nvGraphicFramePr>
        <p:xfrm>
          <a:off x="6952384" y="1319502"/>
          <a:ext cx="3829050" cy="5418137"/>
        </p:xfrm>
        <a:graphic>
          <a:graphicData uri="http://schemas.openxmlformats.org/presentationml/2006/ole">
            <mc:AlternateContent xmlns:mc="http://schemas.openxmlformats.org/markup-compatibility/2006">
              <mc:Choice xmlns:v="urn:schemas-microsoft-com:vml" Requires="v">
                <p:oleObj name="Acrobat Document" r:id="rId6" imgW="5667174" imgH="8019998" progId="Acrobat.Document.DC">
                  <p:embed/>
                </p:oleObj>
              </mc:Choice>
              <mc:Fallback>
                <p:oleObj name="Acrobat Document" r:id="rId6" imgW="5667174" imgH="8019998" progId="Acrobat.Document.DC">
                  <p:embed/>
                  <p:pic>
                    <p:nvPicPr>
                      <p:cNvPr id="8" name="Object 7">
                        <a:extLst>
                          <a:ext uri="{FF2B5EF4-FFF2-40B4-BE49-F238E27FC236}">
                            <a16:creationId xmlns:a16="http://schemas.microsoft.com/office/drawing/2014/main" id="{07BC37D9-8D42-5227-1CCE-5DB9E5BD9E01}"/>
                          </a:ext>
                        </a:extLst>
                      </p:cNvPr>
                      <p:cNvPicPr/>
                      <p:nvPr/>
                    </p:nvPicPr>
                    <p:blipFill>
                      <a:blip r:embed="rId7"/>
                      <a:stretch>
                        <a:fillRect/>
                      </a:stretch>
                    </p:blipFill>
                    <p:spPr>
                      <a:xfrm>
                        <a:off x="6952384" y="1319502"/>
                        <a:ext cx="3829050" cy="5418137"/>
                      </a:xfrm>
                      <a:prstGeom prst="rect">
                        <a:avLst/>
                      </a:prstGeom>
                    </p:spPr>
                  </p:pic>
                </p:oleObj>
              </mc:Fallback>
            </mc:AlternateContent>
          </a:graphicData>
        </a:graphic>
      </p:graphicFrame>
      <p:cxnSp>
        <p:nvCxnSpPr>
          <p:cNvPr id="9" name="Straight Connector 8">
            <a:extLst>
              <a:ext uri="{FF2B5EF4-FFF2-40B4-BE49-F238E27FC236}">
                <a16:creationId xmlns:a16="http://schemas.microsoft.com/office/drawing/2014/main" id="{BD55BA10-3BAE-54AD-479E-0F586A487023}"/>
              </a:ext>
            </a:extLst>
          </p:cNvPr>
          <p:cNvCxnSpPr>
            <a:cxnSpLocks/>
          </p:cNvCxnSpPr>
          <p:nvPr/>
        </p:nvCxnSpPr>
        <p:spPr>
          <a:xfrm>
            <a:off x="360000" y="1475666"/>
            <a:ext cx="6213883"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75471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8A7F6A18-D6D2-0C8E-6C3E-2917417D0AAB}"/>
              </a:ext>
            </a:extLst>
          </p:cNvPr>
          <p:cNvSpPr>
            <a:spLocks noGrp="1"/>
          </p:cNvSpPr>
          <p:nvPr>
            <p:ph type="title"/>
          </p:nvPr>
        </p:nvSpPr>
        <p:spPr>
          <a:xfrm>
            <a:off x="360000" y="360000"/>
            <a:ext cx="10080000" cy="618124"/>
          </a:xfrm>
        </p:spPr>
        <p:txBody>
          <a:bodyPr>
            <a:normAutofit/>
          </a:bodyPr>
          <a:lstStyle/>
          <a:p>
            <a:r>
              <a:rPr lang="en-AU" dirty="0">
                <a:latin typeface="Public Sans ExtraLight" pitchFamily="2" charset="0"/>
              </a:rPr>
              <a:t>Suggested social media post: link my pet</a:t>
            </a:r>
          </a:p>
        </p:txBody>
      </p:sp>
      <p:cxnSp>
        <p:nvCxnSpPr>
          <p:cNvPr id="7" name="Straight Connector 6">
            <a:extLst>
              <a:ext uri="{FF2B5EF4-FFF2-40B4-BE49-F238E27FC236}">
                <a16:creationId xmlns:a16="http://schemas.microsoft.com/office/drawing/2014/main" id="{1697EAB7-A946-F809-AA8B-E16C867DD16A}"/>
              </a:ext>
            </a:extLst>
          </p:cNvPr>
          <p:cNvCxnSpPr/>
          <p:nvPr/>
        </p:nvCxnSpPr>
        <p:spPr>
          <a:xfrm>
            <a:off x="360000" y="1466430"/>
            <a:ext cx="11361662"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F934AA70-4B59-B437-310C-15C2516E9559}"/>
              </a:ext>
            </a:extLst>
          </p:cNvPr>
          <p:cNvSpPr txBox="1"/>
          <p:nvPr/>
        </p:nvSpPr>
        <p:spPr>
          <a:xfrm>
            <a:off x="6448102" y="1727726"/>
            <a:ext cx="5273560" cy="4770537"/>
          </a:xfrm>
          <a:prstGeom prst="rect">
            <a:avLst/>
          </a:prstGeom>
          <a:noFill/>
        </p:spPr>
        <p:txBody>
          <a:bodyPr wrap="square" lIns="91440" tIns="45720" rIns="91440" bIns="45720" rtlCol="0" anchor="t">
            <a:spAutoFit/>
          </a:bodyPr>
          <a:lstStyle/>
          <a:p>
            <a:pPr algn="l" rtl="0" fontAlgn="base"/>
            <a:r>
              <a:rPr lang="en-US" sz="1600" b="0" dirty="0">
                <a:solidFill>
                  <a:srgbClr val="000000"/>
                </a:solidFill>
                <a:effectLst/>
                <a:highlight>
                  <a:srgbClr val="FFFFFF"/>
                </a:highlight>
              </a:rPr>
              <a:t>Your pet is microchipped, but are they registered? 🤔</a:t>
            </a:r>
            <a:r>
              <a:rPr lang="en-GB" sz="1600" b="0" dirty="0">
                <a:solidFill>
                  <a:srgbClr val="000000"/>
                </a:solidFill>
                <a:effectLst/>
                <a:highlight>
                  <a:srgbClr val="FFFFFF"/>
                </a:highlight>
              </a:rPr>
              <a:t> </a:t>
            </a:r>
          </a:p>
          <a:p>
            <a:pPr algn="l" rtl="0" fontAlgn="base"/>
            <a:endParaRPr lang="en-GB" sz="1600" b="0" dirty="0">
              <a:solidFill>
                <a:srgbClr val="000000"/>
              </a:solidFill>
              <a:effectLst/>
              <a:highlight>
                <a:srgbClr val="FFFFFF"/>
              </a:highlight>
            </a:endParaRPr>
          </a:p>
          <a:p>
            <a:pPr fontAlgn="base"/>
            <a:r>
              <a:rPr lang="en-US" sz="1600" b="0" dirty="0">
                <a:solidFill>
                  <a:srgbClr val="000000"/>
                </a:solidFill>
                <a:effectLst/>
                <a:highlight>
                  <a:srgbClr val="FFFFFF"/>
                </a:highlight>
              </a:rPr>
              <a:t>Check your pet’s registration status by creating an account on the NSW </a:t>
            </a:r>
            <a:r>
              <a:rPr lang="en-US" sz="1600" dirty="0">
                <a:solidFill>
                  <a:srgbClr val="000000"/>
                </a:solidFill>
                <a:highlight>
                  <a:srgbClr val="FFFFFF"/>
                </a:highlight>
              </a:rPr>
              <a:t>Digital Pet</a:t>
            </a:r>
            <a:r>
              <a:rPr lang="en-US" sz="1600" b="0" dirty="0">
                <a:solidFill>
                  <a:srgbClr val="000000"/>
                </a:solidFill>
                <a:effectLst/>
                <a:highlight>
                  <a:srgbClr val="FFFFFF"/>
                </a:highlight>
              </a:rPr>
              <a:t> Registry – the official home of cats and dogs in NSW 🐶🐱</a:t>
            </a:r>
            <a:r>
              <a:rPr lang="en-GB" sz="1600" b="0" dirty="0">
                <a:solidFill>
                  <a:srgbClr val="000000"/>
                </a:solidFill>
                <a:effectLst/>
                <a:highlight>
                  <a:srgbClr val="FFFFFF"/>
                </a:highlight>
              </a:rPr>
              <a:t> </a:t>
            </a:r>
          </a:p>
          <a:p>
            <a:pPr algn="l" rtl="0" fontAlgn="base"/>
            <a:endParaRPr lang="en-GB" sz="1600" b="0" dirty="0">
              <a:solidFill>
                <a:srgbClr val="000000"/>
              </a:solidFill>
              <a:effectLst/>
              <a:highlight>
                <a:srgbClr val="FFFFFF"/>
              </a:highlight>
            </a:endParaRPr>
          </a:p>
          <a:p>
            <a:pPr algn="l" rtl="0" fontAlgn="base"/>
            <a:r>
              <a:rPr lang="en-US" sz="1600" b="0" dirty="0">
                <a:solidFill>
                  <a:srgbClr val="000000"/>
                </a:solidFill>
                <a:effectLst/>
                <a:highlight>
                  <a:srgbClr val="FFFFFF"/>
                </a:highlight>
              </a:rPr>
              <a:t>Simply search and link your pet to your account using their microchip number 💻 </a:t>
            </a:r>
            <a:r>
              <a:rPr lang="en-GB" sz="1600" b="0" dirty="0">
                <a:solidFill>
                  <a:srgbClr val="000000"/>
                </a:solidFill>
                <a:effectLst/>
                <a:highlight>
                  <a:srgbClr val="FFFFFF"/>
                </a:highlight>
              </a:rPr>
              <a:t> </a:t>
            </a:r>
          </a:p>
          <a:p>
            <a:pPr algn="l" rtl="0" fontAlgn="base"/>
            <a:endParaRPr lang="en-GB" sz="1600" b="0" dirty="0">
              <a:solidFill>
                <a:srgbClr val="000000"/>
              </a:solidFill>
              <a:effectLst/>
              <a:highlight>
                <a:srgbClr val="FFFFFF"/>
              </a:highlight>
            </a:endParaRPr>
          </a:p>
          <a:p>
            <a:pPr algn="l" rtl="0" fontAlgn="base"/>
            <a:r>
              <a:rPr lang="en-US" sz="1600" b="0" dirty="0">
                <a:solidFill>
                  <a:srgbClr val="000000"/>
                </a:solidFill>
                <a:effectLst/>
                <a:highlight>
                  <a:srgbClr val="FFFFFF"/>
                </a:highlight>
              </a:rPr>
              <a:t>Once you and your pet are linked on the NSW Pet Registry, you can:</a:t>
            </a:r>
            <a:r>
              <a:rPr lang="en-GB" sz="1600" b="0" dirty="0">
                <a:solidFill>
                  <a:srgbClr val="000000"/>
                </a:solidFill>
                <a:effectLst/>
                <a:highlight>
                  <a:srgbClr val="FFFFFF"/>
                </a:highlight>
              </a:rPr>
              <a:t> </a:t>
            </a:r>
          </a:p>
          <a:p>
            <a:pPr algn="l" rtl="0" fontAlgn="base"/>
            <a:endParaRPr lang="en-GB" sz="1600" b="0" dirty="0">
              <a:solidFill>
                <a:srgbClr val="000000"/>
              </a:solidFill>
              <a:effectLst/>
              <a:highlight>
                <a:srgbClr val="FFFFFF"/>
              </a:highlight>
            </a:endParaRPr>
          </a:p>
          <a:p>
            <a:pPr algn="l" rtl="0" fontAlgn="base"/>
            <a:r>
              <a:rPr lang="en-US" sz="1600" b="0" dirty="0">
                <a:solidFill>
                  <a:srgbClr val="000000"/>
                </a:solidFill>
                <a:effectLst/>
                <a:highlight>
                  <a:srgbClr val="FFFFFF"/>
                </a:highlight>
              </a:rPr>
              <a:t>✅ check their registration status</a:t>
            </a:r>
            <a:r>
              <a:rPr lang="en-GB" sz="1600" b="0" dirty="0">
                <a:solidFill>
                  <a:srgbClr val="000000"/>
                </a:solidFill>
                <a:effectLst/>
                <a:highlight>
                  <a:srgbClr val="FFFFFF"/>
                </a:highlight>
              </a:rPr>
              <a:t> </a:t>
            </a:r>
            <a:br>
              <a:rPr lang="en-GB" sz="1600" b="0" dirty="0">
                <a:solidFill>
                  <a:srgbClr val="000000"/>
                </a:solidFill>
                <a:effectLst/>
                <a:highlight>
                  <a:srgbClr val="FFFFFF"/>
                </a:highlight>
              </a:rPr>
            </a:br>
            <a:r>
              <a:rPr lang="en-US" sz="1600" b="0" dirty="0">
                <a:solidFill>
                  <a:srgbClr val="000000"/>
                </a:solidFill>
                <a:effectLst/>
                <a:highlight>
                  <a:srgbClr val="FFFFFF"/>
                </a:highlight>
              </a:rPr>
              <a:t>✅ update their location</a:t>
            </a:r>
            <a:r>
              <a:rPr lang="en-GB" sz="1600" b="0" dirty="0">
                <a:solidFill>
                  <a:srgbClr val="000000"/>
                </a:solidFill>
                <a:effectLst/>
                <a:highlight>
                  <a:srgbClr val="FFFFFF"/>
                </a:highlight>
              </a:rPr>
              <a:t> </a:t>
            </a:r>
            <a:br>
              <a:rPr lang="en-GB" sz="1600" b="0" dirty="0">
                <a:solidFill>
                  <a:srgbClr val="000000"/>
                </a:solidFill>
                <a:effectLst/>
                <a:highlight>
                  <a:srgbClr val="FFFFFF"/>
                </a:highlight>
              </a:rPr>
            </a:br>
            <a:r>
              <a:rPr lang="en-US" sz="1600" b="0" dirty="0">
                <a:solidFill>
                  <a:srgbClr val="000000"/>
                </a:solidFill>
                <a:effectLst/>
                <a:highlight>
                  <a:srgbClr val="FFFFFF"/>
                </a:highlight>
              </a:rPr>
              <a:t>✅ make payments</a:t>
            </a:r>
            <a:r>
              <a:rPr lang="en-GB" sz="1600" b="0" dirty="0">
                <a:solidFill>
                  <a:srgbClr val="000000"/>
                </a:solidFill>
                <a:effectLst/>
                <a:highlight>
                  <a:srgbClr val="FFFFFF"/>
                </a:highlight>
              </a:rPr>
              <a:t> </a:t>
            </a:r>
            <a:br>
              <a:rPr lang="en-GB" sz="1600" b="0" dirty="0">
                <a:solidFill>
                  <a:srgbClr val="000000"/>
                </a:solidFill>
                <a:effectLst/>
                <a:highlight>
                  <a:srgbClr val="FFFFFF"/>
                </a:highlight>
              </a:rPr>
            </a:br>
            <a:r>
              <a:rPr lang="en-US" sz="1600" b="0" dirty="0">
                <a:solidFill>
                  <a:srgbClr val="000000"/>
                </a:solidFill>
                <a:effectLst/>
                <a:highlight>
                  <a:srgbClr val="FFFFFF"/>
                </a:highlight>
              </a:rPr>
              <a:t>✅ keep track of important events.</a:t>
            </a:r>
            <a:r>
              <a:rPr lang="en-GB" sz="1600" b="0" dirty="0">
                <a:solidFill>
                  <a:srgbClr val="000000"/>
                </a:solidFill>
                <a:effectLst/>
                <a:highlight>
                  <a:srgbClr val="FFFFFF"/>
                </a:highlight>
              </a:rPr>
              <a:t> </a:t>
            </a:r>
          </a:p>
          <a:p>
            <a:pPr algn="l" rtl="0" fontAlgn="base"/>
            <a:endParaRPr lang="en-GB" sz="1600" b="0" dirty="0">
              <a:solidFill>
                <a:srgbClr val="000000"/>
              </a:solidFill>
              <a:effectLst/>
              <a:highlight>
                <a:srgbClr val="FFFFFF"/>
              </a:highlight>
            </a:endParaRPr>
          </a:p>
          <a:p>
            <a:pPr algn="l" rtl="0" fontAlgn="base"/>
            <a:r>
              <a:rPr lang="en-US" sz="1600" b="0" dirty="0">
                <a:solidFill>
                  <a:srgbClr val="000000"/>
                </a:solidFill>
                <a:effectLst/>
                <a:highlight>
                  <a:srgbClr val="FFFFFF"/>
                </a:highlight>
              </a:rPr>
              <a:t>Get started today at www.petregistry.olg.nsw.gov.au 👈</a:t>
            </a:r>
            <a:r>
              <a:rPr lang="en-GB" sz="1600" b="0" dirty="0">
                <a:solidFill>
                  <a:srgbClr val="000000"/>
                </a:solidFill>
                <a:effectLst/>
                <a:highlight>
                  <a:srgbClr val="FFFFFF"/>
                </a:highlight>
              </a:rPr>
              <a:t> </a:t>
            </a:r>
          </a:p>
        </p:txBody>
      </p:sp>
      <p:cxnSp>
        <p:nvCxnSpPr>
          <p:cNvPr id="14" name="Straight Connector 13">
            <a:extLst>
              <a:ext uri="{FF2B5EF4-FFF2-40B4-BE49-F238E27FC236}">
                <a16:creationId xmlns:a16="http://schemas.microsoft.com/office/drawing/2014/main" id="{5C36D2F2-5B6D-91AA-7C6F-0754B97705E4}"/>
              </a:ext>
            </a:extLst>
          </p:cNvPr>
          <p:cNvCxnSpPr>
            <a:cxnSpLocks/>
          </p:cNvCxnSpPr>
          <p:nvPr/>
        </p:nvCxnSpPr>
        <p:spPr>
          <a:xfrm>
            <a:off x="6096000" y="1662808"/>
            <a:ext cx="0" cy="4748028"/>
          </a:xfrm>
          <a:prstGeom prst="line">
            <a:avLst/>
          </a:prstGeom>
        </p:spPr>
        <p:style>
          <a:lnRef idx="1">
            <a:schemeClr val="dk1"/>
          </a:lnRef>
          <a:fillRef idx="0">
            <a:schemeClr val="dk1"/>
          </a:fillRef>
          <a:effectRef idx="0">
            <a:schemeClr val="dk1"/>
          </a:effectRef>
          <a:fontRef idx="minor">
            <a:schemeClr val="tx1"/>
          </a:fontRef>
        </p:style>
      </p:cxnSp>
      <p:pic>
        <p:nvPicPr>
          <p:cNvPr id="4" name="Picture 3" descr="A person sitting on a bench with a group of dogs&#10;&#10;Description automatically generated">
            <a:extLst>
              <a:ext uri="{FF2B5EF4-FFF2-40B4-BE49-F238E27FC236}">
                <a16:creationId xmlns:a16="http://schemas.microsoft.com/office/drawing/2014/main" id="{E3A487A1-1138-9BBA-F1AD-B0DE3A190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33" y="1595258"/>
            <a:ext cx="1608919" cy="1608919"/>
          </a:xfrm>
          <a:prstGeom prst="rect">
            <a:avLst/>
          </a:prstGeom>
        </p:spPr>
      </p:pic>
      <p:pic>
        <p:nvPicPr>
          <p:cNvPr id="6" name="Picture 5" descr="A person kissing a dog&#10;&#10;Description automatically generated">
            <a:extLst>
              <a:ext uri="{FF2B5EF4-FFF2-40B4-BE49-F238E27FC236}">
                <a16:creationId xmlns:a16="http://schemas.microsoft.com/office/drawing/2014/main" id="{FEE7B5C0-3BAC-0355-3F8F-6F11AB30A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9646" y="1595259"/>
            <a:ext cx="1608918" cy="1608918"/>
          </a:xfrm>
          <a:prstGeom prst="rect">
            <a:avLst/>
          </a:prstGeom>
        </p:spPr>
      </p:pic>
      <p:pic>
        <p:nvPicPr>
          <p:cNvPr id="10" name="Picture 9" descr="A person sitting at a table with a cat on his lap&#10;&#10;Description automatically generated">
            <a:extLst>
              <a:ext uri="{FF2B5EF4-FFF2-40B4-BE49-F238E27FC236}">
                <a16:creationId xmlns:a16="http://schemas.microsoft.com/office/drawing/2014/main" id="{7EDC1F79-B218-B169-84DD-C52DCE5900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6974" y="1595259"/>
            <a:ext cx="1615342" cy="1615342"/>
          </a:xfrm>
          <a:prstGeom prst="rect">
            <a:avLst/>
          </a:prstGeom>
        </p:spPr>
      </p:pic>
      <p:pic>
        <p:nvPicPr>
          <p:cNvPr id="5" name="Picture 4" descr="A person sitting on a bench with dogs&#10;&#10;Description automatically generated">
            <a:extLst>
              <a:ext uri="{FF2B5EF4-FFF2-40B4-BE49-F238E27FC236}">
                <a16:creationId xmlns:a16="http://schemas.microsoft.com/office/drawing/2014/main" id="{BBA18169-8E12-98B7-ED80-897FC6EDD2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295" y="3993223"/>
            <a:ext cx="1615393" cy="2019600"/>
          </a:xfrm>
          <a:prstGeom prst="rect">
            <a:avLst/>
          </a:prstGeom>
        </p:spPr>
      </p:pic>
      <p:pic>
        <p:nvPicPr>
          <p:cNvPr id="9" name="Picture 8" descr="A person kissing a dog&#10;&#10;Description automatically generated">
            <a:extLst>
              <a:ext uri="{FF2B5EF4-FFF2-40B4-BE49-F238E27FC236}">
                <a16:creationId xmlns:a16="http://schemas.microsoft.com/office/drawing/2014/main" id="{F217B743-4AF6-226A-000E-02C9CA3B2F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6408" y="3993223"/>
            <a:ext cx="1615393" cy="2019600"/>
          </a:xfrm>
          <a:prstGeom prst="rect">
            <a:avLst/>
          </a:prstGeom>
        </p:spPr>
      </p:pic>
      <p:pic>
        <p:nvPicPr>
          <p:cNvPr id="13" name="Picture 12" descr="A person holding a cat&#10;&#10;Description automatically generated">
            <a:extLst>
              <a:ext uri="{FF2B5EF4-FFF2-40B4-BE49-F238E27FC236}">
                <a16:creationId xmlns:a16="http://schemas.microsoft.com/office/drawing/2014/main" id="{B85466BC-1153-DC08-9404-208DB834ED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6974" y="3993223"/>
            <a:ext cx="1615393" cy="2019600"/>
          </a:xfrm>
          <a:prstGeom prst="rect">
            <a:avLst/>
          </a:prstGeom>
        </p:spPr>
      </p:pic>
      <p:sp>
        <p:nvSpPr>
          <p:cNvPr id="15" name="Rectangle 14">
            <a:extLst>
              <a:ext uri="{FF2B5EF4-FFF2-40B4-BE49-F238E27FC236}">
                <a16:creationId xmlns:a16="http://schemas.microsoft.com/office/drawing/2014/main" id="{7C618EC6-CCA2-BF56-C913-AE80B292F96B}"/>
              </a:ext>
            </a:extLst>
          </p:cNvPr>
          <p:cNvSpPr/>
          <p:nvPr/>
        </p:nvSpPr>
        <p:spPr>
          <a:xfrm>
            <a:off x="356664" y="3210131"/>
            <a:ext cx="1619783" cy="330933"/>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000" dirty="0">
                <a:hlinkClick r:id="rId9"/>
              </a:rPr>
              <a:t>Social-Tile-OLG_800x800_02_01</a:t>
            </a:r>
            <a:endParaRPr lang="en-AU" sz="1000"/>
          </a:p>
        </p:txBody>
      </p:sp>
      <p:sp>
        <p:nvSpPr>
          <p:cNvPr id="17" name="Rectangle 16">
            <a:extLst>
              <a:ext uri="{FF2B5EF4-FFF2-40B4-BE49-F238E27FC236}">
                <a16:creationId xmlns:a16="http://schemas.microsoft.com/office/drawing/2014/main" id="{75DA4584-5D7E-2E7A-76F3-FC207E61C10B}"/>
              </a:ext>
            </a:extLst>
          </p:cNvPr>
          <p:cNvSpPr/>
          <p:nvPr/>
        </p:nvSpPr>
        <p:spPr>
          <a:xfrm>
            <a:off x="4193637" y="3210130"/>
            <a:ext cx="1619783" cy="330933"/>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000" dirty="0">
                <a:hlinkClick r:id="rId10"/>
              </a:rPr>
              <a:t>Social-Tile-OLG_800x800_02_03</a:t>
            </a:r>
            <a:endParaRPr lang="en-AU" sz="1000"/>
          </a:p>
        </p:txBody>
      </p:sp>
      <p:sp>
        <p:nvSpPr>
          <p:cNvPr id="18" name="Rectangle 17">
            <a:extLst>
              <a:ext uri="{FF2B5EF4-FFF2-40B4-BE49-F238E27FC236}">
                <a16:creationId xmlns:a16="http://schemas.microsoft.com/office/drawing/2014/main" id="{9C946F94-FC98-63A9-2213-0F552AB37315}"/>
              </a:ext>
            </a:extLst>
          </p:cNvPr>
          <p:cNvSpPr/>
          <p:nvPr/>
        </p:nvSpPr>
        <p:spPr>
          <a:xfrm>
            <a:off x="2312238" y="3210130"/>
            <a:ext cx="1619783" cy="330933"/>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000" dirty="0">
                <a:hlinkClick r:id="rId11"/>
              </a:rPr>
              <a:t>Social-Tile-OLG_800x800_02_02</a:t>
            </a:r>
            <a:endParaRPr lang="en-AU" sz="1000"/>
          </a:p>
        </p:txBody>
      </p:sp>
      <p:sp>
        <p:nvSpPr>
          <p:cNvPr id="19" name="Rectangle 18">
            <a:extLst>
              <a:ext uri="{FF2B5EF4-FFF2-40B4-BE49-F238E27FC236}">
                <a16:creationId xmlns:a16="http://schemas.microsoft.com/office/drawing/2014/main" id="{40CF628F-5D47-F549-7DD9-3446F2A06C05}"/>
              </a:ext>
            </a:extLst>
          </p:cNvPr>
          <p:cNvSpPr/>
          <p:nvPr/>
        </p:nvSpPr>
        <p:spPr>
          <a:xfrm>
            <a:off x="442281" y="6009838"/>
            <a:ext cx="1619783" cy="330933"/>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000" dirty="0">
                <a:hlinkClick r:id="rId12"/>
              </a:rPr>
              <a:t>Social-Tile-OLG_1080x1350_01_01</a:t>
            </a:r>
            <a:endParaRPr lang="en-AU" sz="1000"/>
          </a:p>
        </p:txBody>
      </p:sp>
      <p:sp>
        <p:nvSpPr>
          <p:cNvPr id="20" name="Rectangle 19">
            <a:extLst>
              <a:ext uri="{FF2B5EF4-FFF2-40B4-BE49-F238E27FC236}">
                <a16:creationId xmlns:a16="http://schemas.microsoft.com/office/drawing/2014/main" id="{56AA2333-B221-608A-26D6-7069CA8FCD71}"/>
              </a:ext>
            </a:extLst>
          </p:cNvPr>
          <p:cNvSpPr/>
          <p:nvPr/>
        </p:nvSpPr>
        <p:spPr>
          <a:xfrm>
            <a:off x="2308752" y="6009837"/>
            <a:ext cx="1619783" cy="330933"/>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000" dirty="0">
                <a:hlinkClick r:id="rId13"/>
              </a:rPr>
              <a:t>Social-Tile-OLG_1080x1350_01_02</a:t>
            </a:r>
            <a:endParaRPr lang="en-AU" sz="1000"/>
          </a:p>
        </p:txBody>
      </p:sp>
      <p:sp>
        <p:nvSpPr>
          <p:cNvPr id="21" name="Rectangle 20">
            <a:extLst>
              <a:ext uri="{FF2B5EF4-FFF2-40B4-BE49-F238E27FC236}">
                <a16:creationId xmlns:a16="http://schemas.microsoft.com/office/drawing/2014/main" id="{E92A8F6E-EDE4-25CD-2D89-F76FFC0EABB0}"/>
              </a:ext>
            </a:extLst>
          </p:cNvPr>
          <p:cNvSpPr/>
          <p:nvPr/>
        </p:nvSpPr>
        <p:spPr>
          <a:xfrm>
            <a:off x="4192348" y="6009838"/>
            <a:ext cx="1619783" cy="330933"/>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000" dirty="0">
                <a:hlinkClick r:id="rId14"/>
              </a:rPr>
              <a:t>Social-Tile-OLG_1080x1350_01_03</a:t>
            </a:r>
            <a:endParaRPr lang="en-AU" sz="1000"/>
          </a:p>
        </p:txBody>
      </p:sp>
    </p:spTree>
    <p:extLst>
      <p:ext uri="{BB962C8B-B14F-4D97-AF65-F5344CB8AC3E}">
        <p14:creationId xmlns:p14="http://schemas.microsoft.com/office/powerpoint/2010/main" val="401043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8A7F6A18-D6D2-0C8E-6C3E-2917417D0AAB}"/>
              </a:ext>
            </a:extLst>
          </p:cNvPr>
          <p:cNvSpPr>
            <a:spLocks noGrp="1"/>
          </p:cNvSpPr>
          <p:nvPr>
            <p:ph type="title"/>
          </p:nvPr>
        </p:nvSpPr>
        <p:spPr>
          <a:xfrm>
            <a:off x="360000" y="360000"/>
            <a:ext cx="10080000" cy="618124"/>
          </a:xfrm>
        </p:spPr>
        <p:txBody>
          <a:bodyPr>
            <a:normAutofit/>
          </a:bodyPr>
          <a:lstStyle/>
          <a:p>
            <a:r>
              <a:rPr lang="en-AU" dirty="0">
                <a:latin typeface="Public Sans ExtraLight" pitchFamily="2" charset="0"/>
              </a:rPr>
              <a:t>Suggested social media post: NSW Pet Registry</a:t>
            </a:r>
          </a:p>
        </p:txBody>
      </p:sp>
      <p:cxnSp>
        <p:nvCxnSpPr>
          <p:cNvPr id="7" name="Straight Connector 6">
            <a:extLst>
              <a:ext uri="{FF2B5EF4-FFF2-40B4-BE49-F238E27FC236}">
                <a16:creationId xmlns:a16="http://schemas.microsoft.com/office/drawing/2014/main" id="{1697EAB7-A946-F809-AA8B-E16C867DD16A}"/>
              </a:ext>
            </a:extLst>
          </p:cNvPr>
          <p:cNvCxnSpPr/>
          <p:nvPr/>
        </p:nvCxnSpPr>
        <p:spPr>
          <a:xfrm>
            <a:off x="360000" y="1466430"/>
            <a:ext cx="11361662" cy="0"/>
          </a:xfrm>
          <a:prstGeom prst="line">
            <a:avLst/>
          </a:prstGeom>
        </p:spPr>
        <p:style>
          <a:lnRef idx="1">
            <a:schemeClr val="dk1"/>
          </a:lnRef>
          <a:fillRef idx="0">
            <a:schemeClr val="dk1"/>
          </a:fillRef>
          <a:effectRef idx="0">
            <a:schemeClr val="dk1"/>
          </a:effectRef>
          <a:fontRef idx="minor">
            <a:schemeClr val="tx1"/>
          </a:fontRef>
        </p:style>
      </p:cxnSp>
      <p:pic>
        <p:nvPicPr>
          <p:cNvPr id="13" name="Picture 12" descr="A dog sticking its head out of a car window&#10;&#10;Description automatically generated">
            <a:extLst>
              <a:ext uri="{FF2B5EF4-FFF2-40B4-BE49-F238E27FC236}">
                <a16:creationId xmlns:a16="http://schemas.microsoft.com/office/drawing/2014/main" id="{47894A9E-6250-C713-A5E2-846ADC367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36" y="1650050"/>
            <a:ext cx="1618543" cy="1618543"/>
          </a:xfrm>
          <a:prstGeom prst="rect">
            <a:avLst/>
          </a:prstGeom>
        </p:spPr>
      </p:pic>
      <p:pic>
        <p:nvPicPr>
          <p:cNvPr id="17" name="Picture 16" descr="A person lying on a couch with a dog and a phone&#10;&#10;Description automatically generated">
            <a:extLst>
              <a:ext uri="{FF2B5EF4-FFF2-40B4-BE49-F238E27FC236}">
                <a16:creationId xmlns:a16="http://schemas.microsoft.com/office/drawing/2014/main" id="{1546E80A-74B7-4F74-467C-3765434E1D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530" y="1655090"/>
            <a:ext cx="1613503" cy="1613503"/>
          </a:xfrm>
          <a:prstGeom prst="rect">
            <a:avLst/>
          </a:prstGeom>
        </p:spPr>
      </p:pic>
      <p:pic>
        <p:nvPicPr>
          <p:cNvPr id="15" name="Picture 14" descr="A person looking at a cat&#10;&#10;Description automatically generated">
            <a:extLst>
              <a:ext uri="{FF2B5EF4-FFF2-40B4-BE49-F238E27FC236}">
                <a16:creationId xmlns:a16="http://schemas.microsoft.com/office/drawing/2014/main" id="{6D2C0381-57EF-78D9-3905-A42FC870B3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041" y="1650139"/>
            <a:ext cx="1618543" cy="1618543"/>
          </a:xfrm>
          <a:prstGeom prst="rect">
            <a:avLst/>
          </a:prstGeom>
        </p:spPr>
      </p:pic>
      <p:sp>
        <p:nvSpPr>
          <p:cNvPr id="19" name="TextBox 18">
            <a:extLst>
              <a:ext uri="{FF2B5EF4-FFF2-40B4-BE49-F238E27FC236}">
                <a16:creationId xmlns:a16="http://schemas.microsoft.com/office/drawing/2014/main" id="{5F619F4E-8E77-AF62-FB62-C49670DD7DAA}"/>
              </a:ext>
            </a:extLst>
          </p:cNvPr>
          <p:cNvSpPr txBox="1"/>
          <p:nvPr/>
        </p:nvSpPr>
        <p:spPr>
          <a:xfrm>
            <a:off x="6831745" y="1707681"/>
            <a:ext cx="4889917" cy="4770537"/>
          </a:xfrm>
          <a:prstGeom prst="rect">
            <a:avLst/>
          </a:prstGeom>
          <a:noFill/>
        </p:spPr>
        <p:txBody>
          <a:bodyPr wrap="square" lIns="91440" tIns="45720" rIns="91440" bIns="45720" rtlCol="0" anchor="t">
            <a:spAutoFit/>
          </a:bodyPr>
          <a:lstStyle/>
          <a:p>
            <a:pPr algn="l" rtl="0" fontAlgn="base"/>
            <a:r>
              <a:rPr lang="en-US" sz="1600" b="0" dirty="0">
                <a:solidFill>
                  <a:srgbClr val="000000"/>
                </a:solidFill>
                <a:effectLst/>
                <a:highlight>
                  <a:srgbClr val="FFFFFF"/>
                </a:highlight>
              </a:rPr>
              <a:t>Did you know ❓ Your pet’s microchip is their passport for life.</a:t>
            </a:r>
            <a:r>
              <a:rPr lang="en-GB" sz="1600" b="0" dirty="0">
                <a:solidFill>
                  <a:srgbClr val="000000"/>
                </a:solidFill>
                <a:effectLst/>
                <a:highlight>
                  <a:srgbClr val="FFFFFF"/>
                </a:highlight>
              </a:rPr>
              <a:t> </a:t>
            </a:r>
          </a:p>
          <a:p>
            <a:pPr algn="l" rtl="0" fontAlgn="base"/>
            <a:endParaRPr lang="en-GB" sz="1600" b="0" dirty="0">
              <a:solidFill>
                <a:srgbClr val="000000"/>
              </a:solidFill>
              <a:effectLst/>
              <a:highlight>
                <a:srgbClr val="FFFFFF"/>
              </a:highlight>
            </a:endParaRPr>
          </a:p>
          <a:p>
            <a:pPr fontAlgn="base"/>
            <a:r>
              <a:rPr lang="en-US" sz="1600" b="0" dirty="0">
                <a:solidFill>
                  <a:srgbClr val="000000"/>
                </a:solidFill>
                <a:effectLst/>
                <a:highlight>
                  <a:srgbClr val="FFFFFF"/>
                </a:highlight>
              </a:rPr>
              <a:t>Just like a passport, it’s important your pet’s details are updated in the NSW </a:t>
            </a:r>
            <a:r>
              <a:rPr lang="en-US" sz="1600" dirty="0">
                <a:solidFill>
                  <a:srgbClr val="000000"/>
                </a:solidFill>
                <a:highlight>
                  <a:srgbClr val="FFFFFF"/>
                </a:highlight>
              </a:rPr>
              <a:t>Digital Pet</a:t>
            </a:r>
            <a:r>
              <a:rPr lang="en-US" sz="1600" b="0" dirty="0">
                <a:solidFill>
                  <a:srgbClr val="000000"/>
                </a:solidFill>
                <a:effectLst/>
                <a:highlight>
                  <a:srgbClr val="FFFFFF"/>
                </a:highlight>
              </a:rPr>
              <a:t> Registry – the official home for cats and dogs in NSW 🐶🐱 </a:t>
            </a:r>
            <a:r>
              <a:rPr lang="en-GB" sz="1600" b="0" dirty="0">
                <a:solidFill>
                  <a:srgbClr val="000000"/>
                </a:solidFill>
                <a:effectLst/>
                <a:highlight>
                  <a:srgbClr val="FFFFFF"/>
                </a:highlight>
              </a:rPr>
              <a:t> </a:t>
            </a:r>
          </a:p>
          <a:p>
            <a:pPr algn="l" rtl="0" fontAlgn="base"/>
            <a:endParaRPr lang="en-GB" sz="1600" b="0" dirty="0">
              <a:solidFill>
                <a:srgbClr val="000000"/>
              </a:solidFill>
              <a:effectLst/>
              <a:highlight>
                <a:srgbClr val="FFFFFF"/>
              </a:highlight>
            </a:endParaRPr>
          </a:p>
          <a:p>
            <a:pPr algn="l" rtl="0" fontAlgn="base"/>
            <a:r>
              <a:rPr lang="en-US" sz="1600" b="0" dirty="0">
                <a:solidFill>
                  <a:srgbClr val="000000"/>
                </a:solidFill>
                <a:effectLst/>
                <a:highlight>
                  <a:srgbClr val="FFFFFF"/>
                </a:highlight>
              </a:rPr>
              <a:t>Simply follow these 3 easy steps, your pet will be right where they belong:</a:t>
            </a:r>
            <a:r>
              <a:rPr lang="en-GB" sz="1600" b="0" dirty="0">
                <a:solidFill>
                  <a:srgbClr val="000000"/>
                </a:solidFill>
                <a:effectLst/>
                <a:highlight>
                  <a:srgbClr val="FFFFFF"/>
                </a:highlight>
              </a:rPr>
              <a:t> </a:t>
            </a:r>
          </a:p>
          <a:p>
            <a:pPr algn="l" rtl="0" fontAlgn="base"/>
            <a:endParaRPr lang="en-GB" sz="1600" b="0" dirty="0">
              <a:solidFill>
                <a:srgbClr val="000000"/>
              </a:solidFill>
              <a:effectLst/>
              <a:highlight>
                <a:srgbClr val="FFFFFF"/>
              </a:highlight>
            </a:endParaRPr>
          </a:p>
          <a:p>
            <a:pPr fontAlgn="base"/>
            <a:r>
              <a:rPr lang="en-US" sz="1600" b="0" dirty="0">
                <a:solidFill>
                  <a:srgbClr val="000000"/>
                </a:solidFill>
                <a:effectLst/>
                <a:highlight>
                  <a:srgbClr val="FFFFFF"/>
                </a:highlight>
              </a:rPr>
              <a:t>1️⃣ Create an account on the </a:t>
            </a:r>
            <a:r>
              <a:rPr lang="en-US" sz="1600" dirty="0">
                <a:solidFill>
                  <a:srgbClr val="000000"/>
                </a:solidFill>
                <a:highlight>
                  <a:srgbClr val="FFFFFF"/>
                </a:highlight>
              </a:rPr>
              <a:t>NSW</a:t>
            </a:r>
            <a:r>
              <a:rPr lang="en-US" sz="1600" b="0" dirty="0">
                <a:solidFill>
                  <a:srgbClr val="000000"/>
                </a:solidFill>
                <a:effectLst/>
                <a:highlight>
                  <a:srgbClr val="FFFFFF"/>
                </a:highlight>
              </a:rPr>
              <a:t> </a:t>
            </a:r>
            <a:r>
              <a:rPr lang="en-US" sz="1600" dirty="0">
                <a:solidFill>
                  <a:srgbClr val="000000"/>
                </a:solidFill>
                <a:highlight>
                  <a:srgbClr val="FFFFFF"/>
                </a:highlight>
              </a:rPr>
              <a:t>Digital </a:t>
            </a:r>
            <a:r>
              <a:rPr lang="en-US" sz="1600" b="0" dirty="0">
                <a:solidFill>
                  <a:srgbClr val="000000"/>
                </a:solidFill>
                <a:effectLst/>
                <a:highlight>
                  <a:srgbClr val="FFFFFF"/>
                </a:highlight>
              </a:rPr>
              <a:t>Pet Registry.</a:t>
            </a:r>
            <a:r>
              <a:rPr lang="en-GB" sz="1600" b="0" dirty="0">
                <a:solidFill>
                  <a:srgbClr val="000000"/>
                </a:solidFill>
                <a:effectLst/>
                <a:highlight>
                  <a:srgbClr val="FFFFFF"/>
                </a:highlight>
              </a:rPr>
              <a:t> </a:t>
            </a:r>
            <a:br>
              <a:rPr lang="en-GB" sz="1600" b="0" dirty="0">
                <a:solidFill>
                  <a:srgbClr val="000000"/>
                </a:solidFill>
                <a:effectLst/>
                <a:highlight>
                  <a:srgbClr val="FFFFFF"/>
                </a:highlight>
              </a:rPr>
            </a:br>
            <a:r>
              <a:rPr lang="en-US" sz="1600" b="0" dirty="0">
                <a:solidFill>
                  <a:srgbClr val="000000"/>
                </a:solidFill>
                <a:effectLst/>
                <a:highlight>
                  <a:srgbClr val="FFFFFF"/>
                </a:highlight>
              </a:rPr>
              <a:t>2️⃣ Link your pet using their microchip number.</a:t>
            </a:r>
            <a:r>
              <a:rPr lang="en-GB" sz="1600" b="0" dirty="0">
                <a:solidFill>
                  <a:srgbClr val="000000"/>
                </a:solidFill>
                <a:effectLst/>
                <a:highlight>
                  <a:srgbClr val="FFFFFF"/>
                </a:highlight>
              </a:rPr>
              <a:t> </a:t>
            </a:r>
            <a:br>
              <a:rPr lang="en-GB" sz="1600" b="0" dirty="0">
                <a:solidFill>
                  <a:srgbClr val="000000"/>
                </a:solidFill>
                <a:effectLst/>
                <a:highlight>
                  <a:srgbClr val="FFFFFF"/>
                </a:highlight>
              </a:rPr>
            </a:br>
            <a:r>
              <a:rPr lang="en-US" sz="1600" b="0" dirty="0">
                <a:solidFill>
                  <a:srgbClr val="000000"/>
                </a:solidFill>
                <a:effectLst/>
                <a:highlight>
                  <a:srgbClr val="FFFFFF"/>
                </a:highlight>
              </a:rPr>
              <a:t>3️⃣ Make sure their registration, desexed and location details are current and up to date.</a:t>
            </a:r>
            <a:r>
              <a:rPr lang="en-GB" sz="1600" b="0" dirty="0">
                <a:solidFill>
                  <a:srgbClr val="000000"/>
                </a:solidFill>
                <a:effectLst/>
                <a:highlight>
                  <a:srgbClr val="FFFFFF"/>
                </a:highlight>
              </a:rPr>
              <a:t> </a:t>
            </a:r>
          </a:p>
          <a:p>
            <a:pPr algn="l" rtl="0" fontAlgn="base"/>
            <a:endParaRPr lang="en-GB" sz="1600" b="0" dirty="0">
              <a:solidFill>
                <a:srgbClr val="000000"/>
              </a:solidFill>
              <a:effectLst/>
              <a:highlight>
                <a:srgbClr val="FFFFFF"/>
              </a:highlight>
            </a:endParaRPr>
          </a:p>
          <a:p>
            <a:pPr algn="l" rtl="0" fontAlgn="base"/>
            <a:r>
              <a:rPr lang="en-US" sz="1600" b="0" dirty="0">
                <a:solidFill>
                  <a:srgbClr val="000000"/>
                </a:solidFill>
                <a:effectLst/>
                <a:highlight>
                  <a:srgbClr val="FFFFFF"/>
                </a:highlight>
              </a:rPr>
              <a:t>Get started today at www.petregistry.olg.nsw.gov.au 👈 </a:t>
            </a:r>
            <a:r>
              <a:rPr lang="en-GB" sz="1600" b="0" dirty="0">
                <a:solidFill>
                  <a:srgbClr val="000000"/>
                </a:solidFill>
                <a:effectLst/>
                <a:highlight>
                  <a:srgbClr val="FFFFFF"/>
                </a:highlight>
              </a:rPr>
              <a:t> </a:t>
            </a:r>
          </a:p>
        </p:txBody>
      </p:sp>
      <p:cxnSp>
        <p:nvCxnSpPr>
          <p:cNvPr id="20" name="Straight Connector 19">
            <a:extLst>
              <a:ext uri="{FF2B5EF4-FFF2-40B4-BE49-F238E27FC236}">
                <a16:creationId xmlns:a16="http://schemas.microsoft.com/office/drawing/2014/main" id="{0733573C-B010-320E-0CFF-FFF54F9AD219}"/>
              </a:ext>
            </a:extLst>
          </p:cNvPr>
          <p:cNvCxnSpPr>
            <a:cxnSpLocks/>
          </p:cNvCxnSpPr>
          <p:nvPr/>
        </p:nvCxnSpPr>
        <p:spPr>
          <a:xfrm>
            <a:off x="6382327" y="1730190"/>
            <a:ext cx="0" cy="4748028"/>
          </a:xfrm>
          <a:prstGeom prst="line">
            <a:avLst/>
          </a:prstGeom>
        </p:spPr>
        <p:style>
          <a:lnRef idx="1">
            <a:schemeClr val="dk1"/>
          </a:lnRef>
          <a:fillRef idx="0">
            <a:schemeClr val="dk1"/>
          </a:fillRef>
          <a:effectRef idx="0">
            <a:schemeClr val="dk1"/>
          </a:effectRef>
          <a:fontRef idx="minor">
            <a:schemeClr val="tx1"/>
          </a:fontRef>
        </p:style>
      </p:cxnSp>
      <p:pic>
        <p:nvPicPr>
          <p:cNvPr id="31" name="Picture 30" descr="A dog in a car&#10;&#10;Description automatically generated">
            <a:extLst>
              <a:ext uri="{FF2B5EF4-FFF2-40B4-BE49-F238E27FC236}">
                <a16:creationId xmlns:a16="http://schemas.microsoft.com/office/drawing/2014/main" id="{C78DEC61-E938-0ACD-586E-ECA41B4677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341" y="4207546"/>
            <a:ext cx="1619819" cy="2025134"/>
          </a:xfrm>
          <a:prstGeom prst="rect">
            <a:avLst/>
          </a:prstGeom>
        </p:spPr>
      </p:pic>
      <p:pic>
        <p:nvPicPr>
          <p:cNvPr id="33" name="Picture 32" descr="A person looking at a cat&#10;&#10;Description automatically generated">
            <a:extLst>
              <a:ext uri="{FF2B5EF4-FFF2-40B4-BE49-F238E27FC236}">
                <a16:creationId xmlns:a16="http://schemas.microsoft.com/office/drawing/2014/main" id="{37BAA5CA-DCF6-89DF-2F05-0F87912506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0954" y="4215740"/>
            <a:ext cx="1614404" cy="2018364"/>
          </a:xfrm>
          <a:prstGeom prst="rect">
            <a:avLst/>
          </a:prstGeom>
        </p:spPr>
      </p:pic>
      <p:pic>
        <p:nvPicPr>
          <p:cNvPr id="35" name="Picture 34" descr="A person lying on a couch with a dog and a phone&#10;&#10;Description automatically generated">
            <a:extLst>
              <a:ext uri="{FF2B5EF4-FFF2-40B4-BE49-F238E27FC236}">
                <a16:creationId xmlns:a16="http://schemas.microsoft.com/office/drawing/2014/main" id="{E366E1B4-1516-B0D5-F6C6-C1FD64DE78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7304" y="4214315"/>
            <a:ext cx="1614404" cy="2018364"/>
          </a:xfrm>
          <a:prstGeom prst="rect">
            <a:avLst/>
          </a:prstGeom>
        </p:spPr>
      </p:pic>
      <p:sp>
        <p:nvSpPr>
          <p:cNvPr id="2" name="TextBox 1">
            <a:extLst>
              <a:ext uri="{FF2B5EF4-FFF2-40B4-BE49-F238E27FC236}">
                <a16:creationId xmlns:a16="http://schemas.microsoft.com/office/drawing/2014/main" id="{BCA17F47-1180-2E09-7337-77C7EE5E511B}"/>
              </a:ext>
            </a:extLst>
          </p:cNvPr>
          <p:cNvSpPr txBox="1"/>
          <p:nvPr/>
        </p:nvSpPr>
        <p:spPr>
          <a:xfrm>
            <a:off x="403724" y="3273214"/>
            <a:ext cx="16350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ea typeface="+mn-lt"/>
                <a:cs typeface="+mn-lt"/>
                <a:hlinkClick r:id="rId9"/>
              </a:rPr>
              <a:t>Social-Tile-OLG_800x800_02_04</a:t>
            </a:r>
            <a:endParaRPr lang="en-GB" sz="1000"/>
          </a:p>
        </p:txBody>
      </p:sp>
      <p:sp>
        <p:nvSpPr>
          <p:cNvPr id="4" name="TextBox 3">
            <a:extLst>
              <a:ext uri="{FF2B5EF4-FFF2-40B4-BE49-F238E27FC236}">
                <a16:creationId xmlns:a16="http://schemas.microsoft.com/office/drawing/2014/main" id="{CCD3FBEE-E652-D9C4-7BEE-99183BD383AA}"/>
              </a:ext>
            </a:extLst>
          </p:cNvPr>
          <p:cNvSpPr txBox="1"/>
          <p:nvPr/>
        </p:nvSpPr>
        <p:spPr>
          <a:xfrm>
            <a:off x="4238304" y="3273213"/>
            <a:ext cx="16350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ea typeface="+mn-lt"/>
                <a:cs typeface="+mn-lt"/>
                <a:hlinkClick r:id="rId10"/>
              </a:rPr>
              <a:t>Social-Tile-OLG_800x800_02_06</a:t>
            </a:r>
            <a:endParaRPr lang="en-GB" sz="1000"/>
          </a:p>
        </p:txBody>
      </p:sp>
      <p:sp>
        <p:nvSpPr>
          <p:cNvPr id="3" name="TextBox 2">
            <a:extLst>
              <a:ext uri="{FF2B5EF4-FFF2-40B4-BE49-F238E27FC236}">
                <a16:creationId xmlns:a16="http://schemas.microsoft.com/office/drawing/2014/main" id="{8E50B42E-D864-C403-8D87-F9EB451D740B}"/>
              </a:ext>
            </a:extLst>
          </p:cNvPr>
          <p:cNvSpPr txBox="1"/>
          <p:nvPr/>
        </p:nvSpPr>
        <p:spPr>
          <a:xfrm>
            <a:off x="2312820" y="3273214"/>
            <a:ext cx="16350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ea typeface="+mn-lt"/>
                <a:cs typeface="+mn-lt"/>
                <a:hlinkClick r:id="rId11"/>
              </a:rPr>
              <a:t>Social-Tile-OLG_800x800_02_05</a:t>
            </a:r>
            <a:endParaRPr lang="en-GB" sz="1000"/>
          </a:p>
        </p:txBody>
      </p:sp>
      <p:sp>
        <p:nvSpPr>
          <p:cNvPr id="8" name="Rectangle 7">
            <a:extLst>
              <a:ext uri="{FF2B5EF4-FFF2-40B4-BE49-F238E27FC236}">
                <a16:creationId xmlns:a16="http://schemas.microsoft.com/office/drawing/2014/main" id="{676CCEF8-C56C-1623-8771-FC35C9A5196D}"/>
              </a:ext>
            </a:extLst>
          </p:cNvPr>
          <p:cNvSpPr/>
          <p:nvPr/>
        </p:nvSpPr>
        <p:spPr>
          <a:xfrm>
            <a:off x="442281" y="6231064"/>
            <a:ext cx="1619783" cy="330933"/>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000" dirty="0">
                <a:hlinkClick r:id="rId12"/>
              </a:rPr>
              <a:t>Social-Tile-OLG_1080x1350_01_04</a:t>
            </a:r>
            <a:endParaRPr lang="en-AU" sz="1000"/>
          </a:p>
        </p:txBody>
      </p:sp>
      <p:sp>
        <p:nvSpPr>
          <p:cNvPr id="9" name="Rectangle 8">
            <a:extLst>
              <a:ext uri="{FF2B5EF4-FFF2-40B4-BE49-F238E27FC236}">
                <a16:creationId xmlns:a16="http://schemas.microsoft.com/office/drawing/2014/main" id="{83C12958-FADE-A146-7401-619CA354A67A}"/>
              </a:ext>
            </a:extLst>
          </p:cNvPr>
          <p:cNvSpPr/>
          <p:nvPr/>
        </p:nvSpPr>
        <p:spPr>
          <a:xfrm>
            <a:off x="2318603" y="6231064"/>
            <a:ext cx="1619783" cy="330933"/>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000" dirty="0">
                <a:hlinkClick r:id="rId13"/>
              </a:rPr>
              <a:t>Social-Tile-OLG_1080x1350_01_05</a:t>
            </a:r>
            <a:endParaRPr lang="en-AU" sz="1000"/>
          </a:p>
        </p:txBody>
      </p:sp>
      <p:sp>
        <p:nvSpPr>
          <p:cNvPr id="10" name="Rectangle 9">
            <a:extLst>
              <a:ext uri="{FF2B5EF4-FFF2-40B4-BE49-F238E27FC236}">
                <a16:creationId xmlns:a16="http://schemas.microsoft.com/office/drawing/2014/main" id="{8A6B76A1-A995-D6CB-4DFC-D455620F4328}"/>
              </a:ext>
            </a:extLst>
          </p:cNvPr>
          <p:cNvSpPr/>
          <p:nvPr/>
        </p:nvSpPr>
        <p:spPr>
          <a:xfrm>
            <a:off x="4235893" y="6231063"/>
            <a:ext cx="1619783" cy="330933"/>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000" dirty="0">
                <a:hlinkClick r:id="rId14"/>
              </a:rPr>
              <a:t>Social-Tile-OLG_1080x1350_01_04</a:t>
            </a:r>
            <a:endParaRPr lang="en-AU" sz="1000">
              <a:hlinkClick r:id="rId14"/>
            </a:endParaRPr>
          </a:p>
        </p:txBody>
      </p:sp>
    </p:spTree>
    <p:extLst>
      <p:ext uri="{BB962C8B-B14F-4D97-AF65-F5344CB8AC3E}">
        <p14:creationId xmlns:p14="http://schemas.microsoft.com/office/powerpoint/2010/main" val="2934198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8A7F6A18-D6D2-0C8E-6C3E-2917417D0AAB}"/>
              </a:ext>
            </a:extLst>
          </p:cNvPr>
          <p:cNvSpPr>
            <a:spLocks noGrp="1"/>
          </p:cNvSpPr>
          <p:nvPr>
            <p:ph type="title"/>
          </p:nvPr>
        </p:nvSpPr>
        <p:spPr>
          <a:xfrm>
            <a:off x="360000" y="360000"/>
            <a:ext cx="10080000" cy="618124"/>
          </a:xfrm>
        </p:spPr>
        <p:txBody>
          <a:bodyPr>
            <a:normAutofit/>
          </a:bodyPr>
          <a:lstStyle/>
          <a:p>
            <a:r>
              <a:rPr lang="en-AU" dirty="0">
                <a:latin typeface="Public Sans ExtraLight" pitchFamily="2" charset="0"/>
              </a:rPr>
              <a:t>Leaderboard tiles</a:t>
            </a:r>
          </a:p>
        </p:txBody>
      </p:sp>
      <p:cxnSp>
        <p:nvCxnSpPr>
          <p:cNvPr id="7" name="Straight Connector 6">
            <a:extLst>
              <a:ext uri="{FF2B5EF4-FFF2-40B4-BE49-F238E27FC236}">
                <a16:creationId xmlns:a16="http://schemas.microsoft.com/office/drawing/2014/main" id="{1697EAB7-A946-F809-AA8B-E16C867DD16A}"/>
              </a:ext>
            </a:extLst>
          </p:cNvPr>
          <p:cNvCxnSpPr/>
          <p:nvPr/>
        </p:nvCxnSpPr>
        <p:spPr>
          <a:xfrm>
            <a:off x="360000" y="1466430"/>
            <a:ext cx="11361662" cy="0"/>
          </a:xfrm>
          <a:prstGeom prst="line">
            <a:avLst/>
          </a:prstGeom>
        </p:spPr>
        <p:style>
          <a:lnRef idx="1">
            <a:schemeClr val="dk1"/>
          </a:lnRef>
          <a:fillRef idx="0">
            <a:schemeClr val="dk1"/>
          </a:fillRef>
          <a:effectRef idx="0">
            <a:schemeClr val="dk1"/>
          </a:effectRef>
          <a:fontRef idx="minor">
            <a:schemeClr val="tx1"/>
          </a:fontRef>
        </p:style>
      </p:cxnSp>
      <p:pic>
        <p:nvPicPr>
          <p:cNvPr id="12" name="Graphic 11" descr="Download outline">
            <a:extLst>
              <a:ext uri="{FF2B5EF4-FFF2-40B4-BE49-F238E27FC236}">
                <a16:creationId xmlns:a16="http://schemas.microsoft.com/office/drawing/2014/main" id="{803A5BBA-1939-41F6-EEF1-15333E71CD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69880" y="3832811"/>
            <a:ext cx="914400" cy="914400"/>
          </a:xfrm>
          <a:prstGeom prst="rect">
            <a:avLst/>
          </a:prstGeom>
        </p:spPr>
      </p:pic>
      <p:pic>
        <p:nvPicPr>
          <p:cNvPr id="8" name="Picture 7" descr="A blue and white rectangle with black text&#10;&#10;Description automatically generated">
            <a:extLst>
              <a:ext uri="{FF2B5EF4-FFF2-40B4-BE49-F238E27FC236}">
                <a16:creationId xmlns:a16="http://schemas.microsoft.com/office/drawing/2014/main" id="{4307C1E4-2030-9D68-1D54-3F1884E6B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000" y="4334305"/>
            <a:ext cx="5200291" cy="811448"/>
          </a:xfrm>
          <a:prstGeom prst="rect">
            <a:avLst/>
          </a:prstGeom>
        </p:spPr>
      </p:pic>
      <p:pic>
        <p:nvPicPr>
          <p:cNvPr id="10" name="Picture 9" descr="A blue and white sign&#10;&#10;Description automatically generated">
            <a:extLst>
              <a:ext uri="{FF2B5EF4-FFF2-40B4-BE49-F238E27FC236}">
                <a16:creationId xmlns:a16="http://schemas.microsoft.com/office/drawing/2014/main" id="{26E0A0C6-2375-39F2-70DE-09BF78B3E6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000" y="5292571"/>
            <a:ext cx="5200291" cy="811448"/>
          </a:xfrm>
          <a:prstGeom prst="rect">
            <a:avLst/>
          </a:prstGeom>
        </p:spPr>
      </p:pic>
      <p:pic>
        <p:nvPicPr>
          <p:cNvPr id="13" name="Picture 12" descr="A blue square with white text&#10;&#10;Description automatically generated">
            <a:extLst>
              <a:ext uri="{FF2B5EF4-FFF2-40B4-BE49-F238E27FC236}">
                <a16:creationId xmlns:a16="http://schemas.microsoft.com/office/drawing/2014/main" id="{D966E607-7170-4EB4-19E6-2268E2E767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000" y="2830241"/>
            <a:ext cx="8126672" cy="1007128"/>
          </a:xfrm>
          <a:prstGeom prst="rect">
            <a:avLst/>
          </a:prstGeom>
        </p:spPr>
      </p:pic>
      <p:pic>
        <p:nvPicPr>
          <p:cNvPr id="15" name="Picture 14" descr="A blue screen with white text&#10;&#10;Description automatically generated">
            <a:extLst>
              <a:ext uri="{FF2B5EF4-FFF2-40B4-BE49-F238E27FC236}">
                <a16:creationId xmlns:a16="http://schemas.microsoft.com/office/drawing/2014/main" id="{C0AC0394-6286-4815-8E18-317E112F3C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000" y="1676371"/>
            <a:ext cx="8126672" cy="1007128"/>
          </a:xfrm>
          <a:prstGeom prst="rect">
            <a:avLst/>
          </a:prstGeom>
        </p:spPr>
      </p:pic>
      <p:sp>
        <p:nvSpPr>
          <p:cNvPr id="16" name="TextBox 15">
            <a:extLst>
              <a:ext uri="{FF2B5EF4-FFF2-40B4-BE49-F238E27FC236}">
                <a16:creationId xmlns:a16="http://schemas.microsoft.com/office/drawing/2014/main" id="{294DAC9A-03F0-A796-10E2-DF1BA14E7E7A}"/>
              </a:ext>
            </a:extLst>
          </p:cNvPr>
          <p:cNvSpPr txBox="1"/>
          <p:nvPr/>
        </p:nvSpPr>
        <p:spPr>
          <a:xfrm>
            <a:off x="357311" y="3845612"/>
            <a:ext cx="775855" cy="276999"/>
          </a:xfrm>
          <a:prstGeom prst="rect">
            <a:avLst/>
          </a:prstGeom>
          <a:noFill/>
        </p:spPr>
        <p:txBody>
          <a:bodyPr wrap="square" rtlCol="0">
            <a:spAutoFit/>
          </a:bodyPr>
          <a:lstStyle/>
          <a:p>
            <a:r>
              <a:rPr lang="en-AU" sz="1200" b="1" dirty="0"/>
              <a:t>728x90</a:t>
            </a:r>
          </a:p>
        </p:txBody>
      </p:sp>
      <p:sp>
        <p:nvSpPr>
          <p:cNvPr id="2" name="TextBox 1">
            <a:extLst>
              <a:ext uri="{FF2B5EF4-FFF2-40B4-BE49-F238E27FC236}">
                <a16:creationId xmlns:a16="http://schemas.microsoft.com/office/drawing/2014/main" id="{84F4DC5A-2364-45EF-AEA4-46EEFE7AFA20}"/>
              </a:ext>
            </a:extLst>
          </p:cNvPr>
          <p:cNvSpPr txBox="1"/>
          <p:nvPr/>
        </p:nvSpPr>
        <p:spPr>
          <a:xfrm>
            <a:off x="5554894" y="4895636"/>
            <a:ext cx="32825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hlinkClick r:id="rId9"/>
              </a:rPr>
              <a:t>NSW-Pet-Registry_Leaderboard_320x50_01</a:t>
            </a:r>
            <a:endParaRPr lang="en-US" sz="1000"/>
          </a:p>
        </p:txBody>
      </p:sp>
      <p:sp>
        <p:nvSpPr>
          <p:cNvPr id="3" name="TextBox 2">
            <a:extLst>
              <a:ext uri="{FF2B5EF4-FFF2-40B4-BE49-F238E27FC236}">
                <a16:creationId xmlns:a16="http://schemas.microsoft.com/office/drawing/2014/main" id="{24C26EEB-05D0-95F2-A356-70CCA9C7EB13}"/>
              </a:ext>
            </a:extLst>
          </p:cNvPr>
          <p:cNvSpPr txBox="1"/>
          <p:nvPr/>
        </p:nvSpPr>
        <p:spPr>
          <a:xfrm>
            <a:off x="5554893" y="5854557"/>
            <a:ext cx="32825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hlinkClick r:id="rId10"/>
              </a:rPr>
              <a:t>NSW-Pet-Registry_Leaderboard_320x50_02</a:t>
            </a:r>
            <a:endParaRPr lang="en-US" sz="1000"/>
          </a:p>
        </p:txBody>
      </p:sp>
      <p:sp>
        <p:nvSpPr>
          <p:cNvPr id="4" name="TextBox 3">
            <a:extLst>
              <a:ext uri="{FF2B5EF4-FFF2-40B4-BE49-F238E27FC236}">
                <a16:creationId xmlns:a16="http://schemas.microsoft.com/office/drawing/2014/main" id="{D404AE60-E2B5-EBBB-B604-9ACA816B6E49}"/>
              </a:ext>
            </a:extLst>
          </p:cNvPr>
          <p:cNvSpPr txBox="1"/>
          <p:nvPr/>
        </p:nvSpPr>
        <p:spPr>
          <a:xfrm>
            <a:off x="357311" y="6105926"/>
            <a:ext cx="775855" cy="276999"/>
          </a:xfrm>
          <a:prstGeom prst="rect">
            <a:avLst/>
          </a:prstGeom>
          <a:noFill/>
        </p:spPr>
        <p:txBody>
          <a:bodyPr wrap="square" lIns="91440" tIns="45720" rIns="91440" bIns="45720" rtlCol="0" anchor="t">
            <a:spAutoFit/>
          </a:bodyPr>
          <a:lstStyle/>
          <a:p>
            <a:r>
              <a:rPr lang="en-AU" sz="1200" b="1" dirty="0"/>
              <a:t>320x50</a:t>
            </a:r>
          </a:p>
        </p:txBody>
      </p:sp>
      <p:sp>
        <p:nvSpPr>
          <p:cNvPr id="5" name="TextBox 4">
            <a:extLst>
              <a:ext uri="{FF2B5EF4-FFF2-40B4-BE49-F238E27FC236}">
                <a16:creationId xmlns:a16="http://schemas.microsoft.com/office/drawing/2014/main" id="{EB41658B-DBE9-049C-E039-4B9EB213C676}"/>
              </a:ext>
            </a:extLst>
          </p:cNvPr>
          <p:cNvSpPr txBox="1"/>
          <p:nvPr/>
        </p:nvSpPr>
        <p:spPr>
          <a:xfrm>
            <a:off x="8483028" y="2429838"/>
            <a:ext cx="32825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hlinkClick r:id="rId11"/>
              </a:rPr>
              <a:t>NSW-Pet-Registry_Leaderboard_728x90_02</a:t>
            </a:r>
            <a:endParaRPr lang="en-US" sz="1000"/>
          </a:p>
        </p:txBody>
      </p:sp>
      <p:sp>
        <p:nvSpPr>
          <p:cNvPr id="6" name="TextBox 5">
            <a:extLst>
              <a:ext uri="{FF2B5EF4-FFF2-40B4-BE49-F238E27FC236}">
                <a16:creationId xmlns:a16="http://schemas.microsoft.com/office/drawing/2014/main" id="{AD7344CB-5D4D-7012-0A27-3ADFF458F830}"/>
              </a:ext>
            </a:extLst>
          </p:cNvPr>
          <p:cNvSpPr txBox="1"/>
          <p:nvPr/>
        </p:nvSpPr>
        <p:spPr>
          <a:xfrm>
            <a:off x="8483029" y="3594243"/>
            <a:ext cx="32825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hlinkClick r:id="rId12"/>
              </a:rPr>
              <a:t>NSW-Pet-Registry_Leaderboard_728x90_01</a:t>
            </a:r>
            <a:endParaRPr lang="en-US" sz="1000"/>
          </a:p>
        </p:txBody>
      </p:sp>
    </p:spTree>
    <p:extLst>
      <p:ext uri="{BB962C8B-B14F-4D97-AF65-F5344CB8AC3E}">
        <p14:creationId xmlns:p14="http://schemas.microsoft.com/office/powerpoint/2010/main" val="1601764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8A7F6A18-D6D2-0C8E-6C3E-2917417D0AAB}"/>
              </a:ext>
            </a:extLst>
          </p:cNvPr>
          <p:cNvSpPr>
            <a:spLocks noGrp="1"/>
          </p:cNvSpPr>
          <p:nvPr>
            <p:ph type="title"/>
          </p:nvPr>
        </p:nvSpPr>
        <p:spPr>
          <a:xfrm>
            <a:off x="360000" y="360000"/>
            <a:ext cx="10080000" cy="618124"/>
          </a:xfrm>
        </p:spPr>
        <p:txBody>
          <a:bodyPr>
            <a:normAutofit fontScale="90000"/>
          </a:bodyPr>
          <a:lstStyle/>
          <a:p>
            <a:r>
              <a:rPr lang="en-AU" dirty="0">
                <a:latin typeface="Public Sans ExtraLight" pitchFamily="2" charset="0"/>
              </a:rPr>
              <a:t>MREC website tiles</a:t>
            </a:r>
            <a:br>
              <a:rPr lang="en-AU" dirty="0">
                <a:latin typeface="Public Sans ExtraLight" pitchFamily="2" charset="0"/>
              </a:rPr>
            </a:br>
            <a:r>
              <a:rPr lang="en-AU" sz="2200" dirty="0">
                <a:latin typeface="Public Sans ExtraLight" pitchFamily="2" charset="0"/>
              </a:rPr>
              <a:t>300x250</a:t>
            </a:r>
            <a:r>
              <a:rPr lang="en-AU" dirty="0">
                <a:latin typeface="Public Sans ExtraLight" pitchFamily="2" charset="0"/>
              </a:rPr>
              <a:t> </a:t>
            </a:r>
          </a:p>
        </p:txBody>
      </p:sp>
      <p:cxnSp>
        <p:nvCxnSpPr>
          <p:cNvPr id="7" name="Straight Connector 6">
            <a:extLst>
              <a:ext uri="{FF2B5EF4-FFF2-40B4-BE49-F238E27FC236}">
                <a16:creationId xmlns:a16="http://schemas.microsoft.com/office/drawing/2014/main" id="{1697EAB7-A946-F809-AA8B-E16C867DD16A}"/>
              </a:ext>
            </a:extLst>
          </p:cNvPr>
          <p:cNvCxnSpPr/>
          <p:nvPr/>
        </p:nvCxnSpPr>
        <p:spPr>
          <a:xfrm>
            <a:off x="360000" y="1466430"/>
            <a:ext cx="11361662" cy="0"/>
          </a:xfrm>
          <a:prstGeom prst="line">
            <a:avLst/>
          </a:prstGeom>
        </p:spPr>
        <p:style>
          <a:lnRef idx="1">
            <a:schemeClr val="dk1"/>
          </a:lnRef>
          <a:fillRef idx="0">
            <a:schemeClr val="dk1"/>
          </a:fillRef>
          <a:effectRef idx="0">
            <a:schemeClr val="dk1"/>
          </a:effectRef>
          <a:fontRef idx="minor">
            <a:schemeClr val="tx1"/>
          </a:fontRef>
        </p:style>
      </p:cxnSp>
      <p:pic>
        <p:nvPicPr>
          <p:cNvPr id="12" name="Graphic 11" descr="Download outline">
            <a:extLst>
              <a:ext uri="{FF2B5EF4-FFF2-40B4-BE49-F238E27FC236}">
                <a16:creationId xmlns:a16="http://schemas.microsoft.com/office/drawing/2014/main" id="{803A5BBA-1939-41F6-EEF1-15333E71CD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69880" y="3832811"/>
            <a:ext cx="914400" cy="914400"/>
          </a:xfrm>
          <a:prstGeom prst="rect">
            <a:avLst/>
          </a:prstGeom>
        </p:spPr>
      </p:pic>
      <p:pic>
        <p:nvPicPr>
          <p:cNvPr id="8" name="Picture 7" descr="A person sitting on a bench with a group of dogs&#10;&#10;Description automatically generated">
            <a:extLst>
              <a:ext uri="{FF2B5EF4-FFF2-40B4-BE49-F238E27FC236}">
                <a16:creationId xmlns:a16="http://schemas.microsoft.com/office/drawing/2014/main" id="{4817817D-2C3C-1F19-9175-8505287165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7889" y="2382983"/>
            <a:ext cx="3296598" cy="2748044"/>
          </a:xfrm>
          <a:prstGeom prst="rect">
            <a:avLst/>
          </a:prstGeom>
        </p:spPr>
      </p:pic>
      <p:pic>
        <p:nvPicPr>
          <p:cNvPr id="10" name="Picture 9" descr="A cat and dog sitting at a computer&#10;&#10;Description automatically generated">
            <a:extLst>
              <a:ext uri="{FF2B5EF4-FFF2-40B4-BE49-F238E27FC236}">
                <a16:creationId xmlns:a16="http://schemas.microsoft.com/office/drawing/2014/main" id="{A196A589-CD44-1AB7-685E-DA6CB46B88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8944" y="2382982"/>
            <a:ext cx="3296598" cy="2748044"/>
          </a:xfrm>
          <a:prstGeom prst="rect">
            <a:avLst/>
          </a:prstGeom>
        </p:spPr>
      </p:pic>
      <p:pic>
        <p:nvPicPr>
          <p:cNvPr id="13" name="Picture 12" descr="A person lying on a couch with a dog and a phone&#10;&#10;Description automatically generated">
            <a:extLst>
              <a:ext uri="{FF2B5EF4-FFF2-40B4-BE49-F238E27FC236}">
                <a16:creationId xmlns:a16="http://schemas.microsoft.com/office/drawing/2014/main" id="{809E9A73-1E64-447A-9E33-AA61B38532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000" y="2382982"/>
            <a:ext cx="3296598" cy="2748044"/>
          </a:xfrm>
          <a:prstGeom prst="rect">
            <a:avLst/>
          </a:prstGeom>
        </p:spPr>
      </p:pic>
      <p:sp>
        <p:nvSpPr>
          <p:cNvPr id="5" name="Rectangle 4">
            <a:extLst>
              <a:ext uri="{FF2B5EF4-FFF2-40B4-BE49-F238E27FC236}">
                <a16:creationId xmlns:a16="http://schemas.microsoft.com/office/drawing/2014/main" id="{6BC93666-84BE-D8C8-E0A5-73F20BF42046}"/>
              </a:ext>
            </a:extLst>
          </p:cNvPr>
          <p:cNvSpPr/>
          <p:nvPr/>
        </p:nvSpPr>
        <p:spPr>
          <a:xfrm>
            <a:off x="8216393" y="5229334"/>
            <a:ext cx="1619783" cy="330933"/>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000" dirty="0">
                <a:hlinkClick r:id="rId8"/>
              </a:rPr>
              <a:t>MREC-Tile-OLG_300x250_02_01</a:t>
            </a:r>
            <a:endParaRPr lang="en-AU" sz="1000"/>
          </a:p>
        </p:txBody>
      </p:sp>
      <p:sp>
        <p:nvSpPr>
          <p:cNvPr id="6" name="Rectangle 5">
            <a:extLst>
              <a:ext uri="{FF2B5EF4-FFF2-40B4-BE49-F238E27FC236}">
                <a16:creationId xmlns:a16="http://schemas.microsoft.com/office/drawing/2014/main" id="{64C295EB-B439-531B-37B9-D73B36D4F453}"/>
              </a:ext>
            </a:extLst>
          </p:cNvPr>
          <p:cNvSpPr/>
          <p:nvPr/>
        </p:nvSpPr>
        <p:spPr>
          <a:xfrm>
            <a:off x="4286527" y="5229333"/>
            <a:ext cx="1619783" cy="330933"/>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000" dirty="0">
                <a:hlinkClick r:id="rId9"/>
              </a:rPr>
              <a:t>MREC-Tile-OLG_300x250_02_02</a:t>
            </a:r>
            <a:endParaRPr lang="en-AU" sz="1000"/>
          </a:p>
        </p:txBody>
      </p:sp>
      <p:sp>
        <p:nvSpPr>
          <p:cNvPr id="9" name="Rectangle 8">
            <a:extLst>
              <a:ext uri="{FF2B5EF4-FFF2-40B4-BE49-F238E27FC236}">
                <a16:creationId xmlns:a16="http://schemas.microsoft.com/office/drawing/2014/main" id="{E202D1D4-AF17-3D36-ED05-9B602447DA55}"/>
              </a:ext>
            </a:extLst>
          </p:cNvPr>
          <p:cNvSpPr/>
          <p:nvPr/>
        </p:nvSpPr>
        <p:spPr>
          <a:xfrm>
            <a:off x="356663" y="5229334"/>
            <a:ext cx="1619783" cy="330933"/>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000" dirty="0">
                <a:hlinkClick r:id="rId10"/>
              </a:rPr>
              <a:t>MREC-Tile-OLG_300x250_02_03</a:t>
            </a:r>
            <a:endParaRPr lang="en-AU" sz="1000"/>
          </a:p>
        </p:txBody>
      </p:sp>
    </p:spTree>
    <p:extLst>
      <p:ext uri="{BB962C8B-B14F-4D97-AF65-F5344CB8AC3E}">
        <p14:creationId xmlns:p14="http://schemas.microsoft.com/office/powerpoint/2010/main" val="1620739594"/>
      </p:ext>
    </p:extLst>
  </p:cSld>
  <p:clrMapOvr>
    <a:masterClrMapping/>
  </p:clrMapOvr>
</p:sld>
</file>

<file path=ppt/theme/theme1.xml><?xml version="1.0" encoding="utf-8"?>
<a:theme xmlns:a="http://schemas.openxmlformats.org/drawingml/2006/main" name="NSWG Corporate">
  <a:themeElements>
    <a:clrScheme name="NSWG Corporate">
      <a:dk1>
        <a:srgbClr val="22272B"/>
      </a:dk1>
      <a:lt1>
        <a:srgbClr val="FFFFFF"/>
      </a:lt1>
      <a:dk2>
        <a:srgbClr val="D7153A"/>
      </a:dk2>
      <a:lt2>
        <a:srgbClr val="002664"/>
      </a:lt2>
      <a:accent1>
        <a:srgbClr val="002664"/>
      </a:accent1>
      <a:accent2>
        <a:srgbClr val="CBEDFD"/>
      </a:accent2>
      <a:accent3>
        <a:srgbClr val="146CFD"/>
      </a:accent3>
      <a:accent4>
        <a:srgbClr val="8CE0FF"/>
      </a:accent4>
      <a:accent5>
        <a:srgbClr val="495054"/>
      </a:accent5>
      <a:accent6>
        <a:srgbClr val="FFB8C1"/>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HI_MC_PowerPoint" id="{C40E7F5C-67DA-FD49-9A0B-C27913E83B7E}" vid="{69CAFA7A-DCA9-C745-8C23-DD0AA0D63270}"/>
    </a:ext>
  </a:extLst>
</a:theme>
</file>

<file path=ppt/theme/theme2.xml><?xml version="1.0" encoding="utf-8"?>
<a:theme xmlns:a="http://schemas.openxmlformats.org/drawingml/2006/main" name="Placeholder">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NSWCC PPT Sept 2022">
      <a:majorFont>
        <a:latin typeface="Public Sans"/>
        <a:ea typeface=""/>
        <a:cs typeface=""/>
      </a:majorFont>
      <a:minorFont>
        <a:latin typeface="Public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0" tIns="0" rIns="0" bIns="0" rtlCol="0" anchor="t" anchorCtr="0"/>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Presentation44" id="{A9442CE9-87F9-42A7-8C5D-8D58B0DCFE30}" vid="{9CFA4899-32EA-4BE4-B0B6-ED3529DF15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925140BCA745438896C799212E2D92" ma:contentTypeVersion="15" ma:contentTypeDescription="Create a new document." ma:contentTypeScope="" ma:versionID="7fc61f26cc506bfd21f87e31c09ca439">
  <xsd:schema xmlns:xsd="http://www.w3.org/2001/XMLSchema" xmlns:xs="http://www.w3.org/2001/XMLSchema" xmlns:p="http://schemas.microsoft.com/office/2006/metadata/properties" xmlns:ns2="6fd1055a-2703-4b1b-bcd2-8de4aa222603" xmlns:ns3="bfe93cc8-7280-4680-a168-c00470d9c1ae" targetNamespace="http://schemas.microsoft.com/office/2006/metadata/properties" ma:root="true" ma:fieldsID="b89a80a5345f7b6657548e5491f8525e" ns2:_="" ns3:_="">
    <xsd:import namespace="6fd1055a-2703-4b1b-bcd2-8de4aa222603"/>
    <xsd:import namespace="bfe93cc8-7280-4680-a168-c00470d9c1a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OCR"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d1055a-2703-4b1b-bcd2-8de4aa2226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44c108-d34f-4c01-85d9-27842d74072d"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e93cc8-7280-4680-a168-c00470d9c1a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d50a167-ee66-44c4-93cc-ac35c2d821d8}" ma:internalName="TaxCatchAll" ma:showField="CatchAllData" ma:web="bfe93cc8-7280-4680-a168-c00470d9c1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fe93cc8-7280-4680-a168-c00470d9c1ae" xsi:nil="true"/>
    <lcf76f155ced4ddcb4097134ff3c332f xmlns="6fd1055a-2703-4b1b-bcd2-8de4aa2226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4E25FA4-DFB7-4D63-85D9-283018FB94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d1055a-2703-4b1b-bcd2-8de4aa222603"/>
    <ds:schemaRef ds:uri="bfe93cc8-7280-4680-a168-c00470d9c1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8E731E-EDAA-4944-87A8-CF1D9FA149DF}">
  <ds:schemaRefs>
    <ds:schemaRef ds:uri="http://schemas.microsoft.com/sharepoint/v3/contenttype/forms"/>
  </ds:schemaRefs>
</ds:datastoreItem>
</file>

<file path=customXml/itemProps3.xml><?xml version="1.0" encoding="utf-8"?>
<ds:datastoreItem xmlns:ds="http://schemas.openxmlformats.org/officeDocument/2006/customXml" ds:itemID="{93A05167-6FBF-4F03-942D-9A5E971CDE0B}">
  <ds:schemaRefs>
    <ds:schemaRef ds:uri="http://schemas.microsoft.com/office/2006/metadata/properties"/>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6fd1055a-2703-4b1b-bcd2-8de4aa222603"/>
    <ds:schemaRef ds:uri="bfe93cc8-7280-4680-a168-c00470d9c1a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DPHI_MC_PowerPoint</Template>
  <TotalTime>0</TotalTime>
  <Words>760</Words>
  <Application>Microsoft Office PowerPoint</Application>
  <PresentationFormat>Widescreen</PresentationFormat>
  <Paragraphs>97</Paragraphs>
  <Slides>11</Slides>
  <Notes>9</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11</vt:i4>
      </vt:variant>
    </vt:vector>
  </HeadingPairs>
  <TitlesOfParts>
    <vt:vector size="21" baseType="lpstr">
      <vt:lpstr>Arial</vt:lpstr>
      <vt:lpstr>Calibri</vt:lpstr>
      <vt:lpstr>Public Sans</vt:lpstr>
      <vt:lpstr>Public Sans ExtraLight</vt:lpstr>
      <vt:lpstr>Public Sans Light</vt:lpstr>
      <vt:lpstr>Public Sans SemiBold</vt:lpstr>
      <vt:lpstr>Times New Roman</vt:lpstr>
      <vt:lpstr>NSWG Corporate</vt:lpstr>
      <vt:lpstr>Placeholder</vt:lpstr>
      <vt:lpstr>Acrobat Document</vt:lpstr>
      <vt:lpstr>NSW Digital Pet Registry   </vt:lpstr>
      <vt:lpstr>Purpose of this toolkit</vt:lpstr>
      <vt:lpstr>Suggested website copy</vt:lpstr>
      <vt:lpstr>NSW Digital Pet Registry new website: key links </vt:lpstr>
      <vt:lpstr>NSW Digital Pet Registry user factsheet</vt:lpstr>
      <vt:lpstr>Suggested social media post: link my pet</vt:lpstr>
      <vt:lpstr>Suggested social media post: NSW Pet Registry</vt:lpstr>
      <vt:lpstr>Leaderboard tiles</vt:lpstr>
      <vt:lpstr>MREC website tiles 300x250 </vt:lpstr>
      <vt:lpstr>600x200 banners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185</cp:revision>
  <dcterms:created xsi:type="dcterms:W3CDTF">2024-11-13T04:14:13Z</dcterms:created>
  <dcterms:modified xsi:type="dcterms:W3CDTF">2025-03-05T08:28:12Z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0x010100FF925140BCA745438896C799212E2D92</vt:lpwstr>
  </property>
  <property fmtid="{D5CDD505-2E9C-101B-9397-08002B2CF9AE}" pid="3" name="MediaServiceImageTags">
    <vt:lpwstr/>
  </property>
</Properties>
</file>